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6" r:id="rId1"/>
  </p:sldMasterIdLst>
  <p:notesMasterIdLst>
    <p:notesMasterId r:id="rId20"/>
  </p:notesMasterIdLst>
  <p:sldIdLst>
    <p:sldId id="256" r:id="rId2"/>
    <p:sldId id="271" r:id="rId3"/>
    <p:sldId id="272" r:id="rId4"/>
    <p:sldId id="273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</p:sldIdLst>
  <p:sldSz cx="7772400" cy="10058400"/>
  <p:notesSz cx="7772400" cy="10058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66" d="100"/>
          <a:sy n="66" d="100"/>
        </p:scale>
        <p:origin x="2213" y="-211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368675" cy="5032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402138" y="0"/>
            <a:ext cx="3368675" cy="5032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F662E5-16F3-4ACC-B37A-696EF8552C7A}" type="datetimeFigureOut">
              <a:rPr lang="en-US" smtClean="0"/>
              <a:pPr/>
              <a:t>9/9/2023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428875" y="754063"/>
            <a:ext cx="2914650" cy="3771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77875" y="4778375"/>
            <a:ext cx="621665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553575"/>
            <a:ext cx="3368675" cy="5032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402138" y="9553575"/>
            <a:ext cx="3368675" cy="5032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5BD101-569D-4B43-8746-6D91F458E29A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453390" y="2011680"/>
            <a:ext cx="6673901" cy="268224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453390" y="4735186"/>
            <a:ext cx="6676492" cy="257048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9/9/2023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634990" y="1341122"/>
            <a:ext cx="1748790" cy="7643919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8620" y="1341122"/>
            <a:ext cx="5116830" cy="7643919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0799" y="1931213"/>
            <a:ext cx="6606540" cy="1998269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0799" y="3966841"/>
            <a:ext cx="6606540" cy="2214244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620" y="1032662"/>
            <a:ext cx="6995160" cy="16764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8620" y="2816125"/>
            <a:ext cx="3432810" cy="6504432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950970" y="2816125"/>
            <a:ext cx="3432810" cy="6504432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620" y="1032662"/>
            <a:ext cx="6995160" cy="16764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" y="2721030"/>
            <a:ext cx="3434160" cy="967050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3948272" y="2727645"/>
            <a:ext cx="3435509" cy="960436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388620" y="3688080"/>
            <a:ext cx="3434160" cy="5640389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948272" y="3688080"/>
            <a:ext cx="3435509" cy="5640389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620" y="1032662"/>
            <a:ext cx="7059930" cy="16764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9/9/2023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2930" y="754383"/>
            <a:ext cx="2331720" cy="170434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582930" y="2458720"/>
            <a:ext cx="2331720" cy="67056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038792" y="2458720"/>
            <a:ext cx="4344988" cy="67056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2690890" y="1625180"/>
            <a:ext cx="4469130" cy="603504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6803514" y="7860995"/>
            <a:ext cx="132131" cy="227990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160" y="1726262"/>
            <a:ext cx="1880921" cy="2321177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8160" y="4148885"/>
            <a:ext cx="1878330" cy="3196336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865620" y="9322647"/>
            <a:ext cx="518160" cy="535517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2962924" y="1759292"/>
            <a:ext cx="3925062" cy="5766816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8097" y="8531013"/>
            <a:ext cx="7788593" cy="1527387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3724275" y="9122411"/>
            <a:ext cx="4048125" cy="93599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8097" y="-10478"/>
            <a:ext cx="7788593" cy="1527387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3724275" y="-10477"/>
            <a:ext cx="4048125" cy="93599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388620" y="1032662"/>
            <a:ext cx="6995160" cy="16764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388620" y="2838704"/>
            <a:ext cx="6995160" cy="6437376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388620" y="9322647"/>
            <a:ext cx="1813560" cy="535517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9/9/2023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266950" y="9322647"/>
            <a:ext cx="2849880" cy="535517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6736080" y="9322647"/>
            <a:ext cx="647700" cy="535517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-16165" y="296865"/>
            <a:ext cx="7803466" cy="952195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  <p:pic>
        <p:nvPicPr>
          <p:cNvPr id="4" name="Picture 3" descr="A logo with a black background&#10;&#10;Description automatically generated">
            <a:extLst>
              <a:ext uri="{FF2B5EF4-FFF2-40B4-BE49-F238E27FC236}">
                <a16:creationId xmlns:a16="http://schemas.microsoft.com/office/drawing/2014/main" id="{FDAF0F27-498B-C0FB-182A-EC9DC7007961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008"/>
            <a:ext cx="1291348" cy="780312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</p:sldLayoutIdLst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38200" y="2286000"/>
            <a:ext cx="5971540" cy="149015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5100" algn="r">
              <a:lnSpc>
                <a:spcPct val="100000"/>
              </a:lnSpc>
              <a:spcBef>
                <a:spcPts val="100"/>
              </a:spcBef>
            </a:pPr>
            <a:r>
              <a:rPr lang="en-US" sz="3200" b="1" spc="40" dirty="0">
                <a:solidFill>
                  <a:srgbClr val="365F91"/>
                </a:solidFill>
                <a:latin typeface="Arial"/>
                <a:cs typeface="Arial"/>
              </a:rPr>
              <a:t>14. </a:t>
            </a:r>
            <a:r>
              <a:rPr sz="3200" b="1" spc="40" dirty="0">
                <a:solidFill>
                  <a:srgbClr val="365F91"/>
                </a:solidFill>
                <a:latin typeface="Arial"/>
                <a:cs typeface="Arial"/>
              </a:rPr>
              <a:t>RELATIONAL </a:t>
            </a:r>
            <a:r>
              <a:rPr sz="3200" b="1" spc="-25" dirty="0">
                <a:solidFill>
                  <a:srgbClr val="365F91"/>
                </a:solidFill>
                <a:latin typeface="Arial"/>
                <a:cs typeface="Arial"/>
              </a:rPr>
              <a:t>DATABASE SERVICE</a:t>
            </a:r>
            <a:r>
              <a:rPr sz="3200" b="1" spc="-120" dirty="0">
                <a:solidFill>
                  <a:srgbClr val="365F91"/>
                </a:solidFill>
                <a:latin typeface="Arial"/>
                <a:cs typeface="Arial"/>
              </a:rPr>
              <a:t> </a:t>
            </a:r>
            <a:r>
              <a:rPr sz="3200" b="1" spc="-35" dirty="0">
                <a:solidFill>
                  <a:srgbClr val="365F91"/>
                </a:solidFill>
                <a:latin typeface="Arial"/>
                <a:cs typeface="Arial"/>
              </a:rPr>
              <a:t>(RDS)</a:t>
            </a:r>
            <a:endParaRPr sz="3200" dirty="0">
              <a:latin typeface="Arial"/>
              <a:cs typeface="Arial"/>
            </a:endParaRPr>
          </a:p>
          <a:p>
            <a:pPr algn="r">
              <a:lnSpc>
                <a:spcPct val="100000"/>
              </a:lnSpc>
              <a:spcBef>
                <a:spcPts val="30"/>
              </a:spcBef>
            </a:pPr>
            <a:endParaRPr sz="32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80694" y="1239520"/>
            <a:ext cx="6785609" cy="85902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02004" y="5709284"/>
            <a:ext cx="5614035" cy="1113155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12700" marR="5080">
              <a:lnSpc>
                <a:spcPts val="1550"/>
              </a:lnSpc>
              <a:spcBef>
                <a:spcPts val="265"/>
              </a:spcBef>
            </a:pPr>
            <a:r>
              <a:rPr sz="1400" spc="-55" dirty="0">
                <a:latin typeface="Georgia"/>
                <a:cs typeface="Georgia"/>
              </a:rPr>
              <a:t>Under </a:t>
            </a:r>
            <a:r>
              <a:rPr sz="1400" spc="-75" dirty="0">
                <a:latin typeface="Georgia"/>
                <a:cs typeface="Georgia"/>
              </a:rPr>
              <a:t>database </a:t>
            </a:r>
            <a:r>
              <a:rPr sz="1400" spc="-65" dirty="0">
                <a:latin typeface="Georgia"/>
                <a:cs typeface="Georgia"/>
              </a:rPr>
              <a:t>options, </a:t>
            </a:r>
            <a:r>
              <a:rPr sz="1400" spc="-60" dirty="0">
                <a:latin typeface="Georgia"/>
                <a:cs typeface="Georgia"/>
              </a:rPr>
              <a:t>specify </a:t>
            </a:r>
            <a:r>
              <a:rPr sz="1400" spc="-95" dirty="0">
                <a:latin typeface="Georgia"/>
                <a:cs typeface="Georgia"/>
              </a:rPr>
              <a:t>a </a:t>
            </a:r>
            <a:r>
              <a:rPr sz="1400" spc="-80" dirty="0">
                <a:latin typeface="Georgia"/>
                <a:cs typeface="Georgia"/>
              </a:rPr>
              <a:t>database </a:t>
            </a:r>
            <a:r>
              <a:rPr sz="1400" spc="-105" dirty="0">
                <a:latin typeface="Georgia"/>
                <a:cs typeface="Georgia"/>
              </a:rPr>
              <a:t>name </a:t>
            </a:r>
            <a:r>
              <a:rPr sz="1400" spc="-40" dirty="0">
                <a:latin typeface="Georgia"/>
                <a:cs typeface="Georgia"/>
              </a:rPr>
              <a:t>to </a:t>
            </a:r>
            <a:r>
              <a:rPr sz="1400" spc="-80" dirty="0">
                <a:latin typeface="Georgia"/>
                <a:cs typeface="Georgia"/>
              </a:rPr>
              <a:t>be </a:t>
            </a:r>
            <a:r>
              <a:rPr sz="1400" spc="-60" dirty="0">
                <a:latin typeface="Georgia"/>
                <a:cs typeface="Georgia"/>
              </a:rPr>
              <a:t>created </a:t>
            </a:r>
            <a:r>
              <a:rPr sz="1400" spc="-45" dirty="0">
                <a:latin typeface="Georgia"/>
                <a:cs typeface="Georgia"/>
              </a:rPr>
              <a:t>with </a:t>
            </a:r>
            <a:r>
              <a:rPr sz="1400" spc="-70" dirty="0">
                <a:latin typeface="Georgia"/>
                <a:cs typeface="Georgia"/>
              </a:rPr>
              <a:t>in </a:t>
            </a:r>
            <a:r>
              <a:rPr sz="1400" spc="-55" dirty="0">
                <a:latin typeface="Georgia"/>
                <a:cs typeface="Georgia"/>
              </a:rPr>
              <a:t>the rds  </a:t>
            </a:r>
            <a:r>
              <a:rPr sz="1400" spc="-70" dirty="0">
                <a:latin typeface="Georgia"/>
                <a:cs typeface="Georgia"/>
              </a:rPr>
              <a:t>instance.</a:t>
            </a:r>
            <a:endParaRPr sz="1400">
              <a:latin typeface="Georgia"/>
              <a:cs typeface="Georgia"/>
            </a:endParaRPr>
          </a:p>
          <a:p>
            <a:pPr marL="469265" indent="-228600">
              <a:lnSpc>
                <a:spcPct val="100000"/>
              </a:lnSpc>
              <a:spcBef>
                <a:spcPts val="75"/>
              </a:spcBef>
              <a:buFont typeface="Arial"/>
              <a:buChar char="•"/>
              <a:tabLst>
                <a:tab pos="469265" algn="l"/>
                <a:tab pos="469900" algn="l"/>
              </a:tabLst>
            </a:pPr>
            <a:r>
              <a:rPr sz="1400" spc="-60" dirty="0">
                <a:latin typeface="Georgia"/>
                <a:cs typeface="Georgia"/>
              </a:rPr>
              <a:t>Specify </a:t>
            </a:r>
            <a:r>
              <a:rPr sz="1400" spc="-65" dirty="0">
                <a:latin typeface="Georgia"/>
                <a:cs typeface="Georgia"/>
              </a:rPr>
              <a:t>Database </a:t>
            </a:r>
            <a:r>
              <a:rPr sz="1400" spc="-55" dirty="0">
                <a:latin typeface="Georgia"/>
                <a:cs typeface="Georgia"/>
              </a:rPr>
              <a:t>port </a:t>
            </a:r>
            <a:r>
              <a:rPr sz="1400" spc="-35" dirty="0">
                <a:latin typeface="Georgia"/>
                <a:cs typeface="Georgia"/>
              </a:rPr>
              <a:t>to </a:t>
            </a:r>
            <a:r>
              <a:rPr sz="1400" spc="-70" dirty="0">
                <a:latin typeface="Georgia"/>
                <a:cs typeface="Georgia"/>
              </a:rPr>
              <a:t>run </a:t>
            </a:r>
            <a:r>
              <a:rPr sz="1400" spc="-30" dirty="0">
                <a:latin typeface="Georgia"/>
                <a:cs typeface="Georgia"/>
              </a:rPr>
              <a:t>RDS</a:t>
            </a:r>
            <a:r>
              <a:rPr sz="1400" spc="25" dirty="0">
                <a:latin typeface="Georgia"/>
                <a:cs typeface="Georgia"/>
              </a:rPr>
              <a:t> </a:t>
            </a:r>
            <a:r>
              <a:rPr sz="1400" spc="-70" dirty="0">
                <a:latin typeface="Georgia"/>
                <a:cs typeface="Georgia"/>
              </a:rPr>
              <a:t>instance.</a:t>
            </a:r>
            <a:endParaRPr sz="1400">
              <a:latin typeface="Georgia"/>
              <a:cs typeface="Georgia"/>
            </a:endParaRPr>
          </a:p>
          <a:p>
            <a:pPr marL="469265" indent="-22860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469265" algn="l"/>
                <a:tab pos="469900" algn="l"/>
              </a:tabLst>
            </a:pPr>
            <a:r>
              <a:rPr sz="1400" spc="-60" dirty="0">
                <a:latin typeface="Georgia"/>
                <a:cs typeface="Georgia"/>
              </a:rPr>
              <a:t>Choose </a:t>
            </a:r>
            <a:r>
              <a:rPr sz="1400" spc="-20" dirty="0">
                <a:latin typeface="Georgia"/>
                <a:cs typeface="Georgia"/>
              </a:rPr>
              <a:t>DB </a:t>
            </a:r>
            <a:r>
              <a:rPr sz="1400" spc="-65" dirty="0">
                <a:latin typeface="Georgia"/>
                <a:cs typeface="Georgia"/>
              </a:rPr>
              <a:t>Parameter </a:t>
            </a:r>
            <a:r>
              <a:rPr sz="1400" spc="-90" dirty="0">
                <a:latin typeface="Georgia"/>
                <a:cs typeface="Georgia"/>
              </a:rPr>
              <a:t>and </a:t>
            </a:r>
            <a:r>
              <a:rPr sz="1400" spc="-55" dirty="0">
                <a:latin typeface="Georgia"/>
                <a:cs typeface="Georgia"/>
              </a:rPr>
              <a:t>Option</a:t>
            </a:r>
            <a:r>
              <a:rPr sz="1400" spc="20" dirty="0">
                <a:latin typeface="Georgia"/>
                <a:cs typeface="Georgia"/>
              </a:rPr>
              <a:t> </a:t>
            </a:r>
            <a:r>
              <a:rPr sz="1400" spc="-55" dirty="0">
                <a:latin typeface="Georgia"/>
                <a:cs typeface="Georgia"/>
              </a:rPr>
              <a:t>groups.</a:t>
            </a:r>
            <a:endParaRPr sz="1400">
              <a:latin typeface="Georgia"/>
              <a:cs typeface="Georgia"/>
            </a:endParaRPr>
          </a:p>
          <a:p>
            <a:pPr marL="469265" indent="-228600">
              <a:lnSpc>
                <a:spcPct val="100000"/>
              </a:lnSpc>
              <a:spcBef>
                <a:spcPts val="85"/>
              </a:spcBef>
              <a:buFont typeface="Arial"/>
              <a:buChar char="•"/>
              <a:tabLst>
                <a:tab pos="469265" algn="l"/>
                <a:tab pos="469900" algn="l"/>
              </a:tabLst>
            </a:pPr>
            <a:r>
              <a:rPr sz="1400" spc="-60" dirty="0">
                <a:latin typeface="Georgia"/>
                <a:cs typeface="Georgia"/>
              </a:rPr>
              <a:t>Choose </a:t>
            </a:r>
            <a:r>
              <a:rPr sz="1400" spc="-55" dirty="0">
                <a:latin typeface="Georgia"/>
                <a:cs typeface="Georgia"/>
              </a:rPr>
              <a:t>Disable </a:t>
            </a:r>
            <a:r>
              <a:rPr sz="1400" dirty="0">
                <a:latin typeface="Georgia"/>
                <a:cs typeface="Georgia"/>
              </a:rPr>
              <a:t>IAM </a:t>
            </a:r>
            <a:r>
              <a:rPr sz="1400" spc="-20" dirty="0">
                <a:latin typeface="Georgia"/>
                <a:cs typeface="Georgia"/>
              </a:rPr>
              <a:t>DB</a:t>
            </a:r>
            <a:r>
              <a:rPr sz="1400" spc="125" dirty="0">
                <a:latin typeface="Georgia"/>
                <a:cs typeface="Georgia"/>
              </a:rPr>
              <a:t> </a:t>
            </a:r>
            <a:r>
              <a:rPr sz="1400" spc="-65" dirty="0">
                <a:latin typeface="Georgia"/>
                <a:cs typeface="Georgia"/>
              </a:rPr>
              <a:t>authentication.</a:t>
            </a:r>
            <a:endParaRPr sz="14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45490" y="1347470"/>
            <a:ext cx="6950075" cy="9168130"/>
            <a:chOff x="745490" y="890320"/>
            <a:chExt cx="6950075" cy="9168130"/>
          </a:xfrm>
        </p:grpSpPr>
        <p:sp>
          <p:nvSpPr>
            <p:cNvPr id="3" name="object 3"/>
            <p:cNvSpPr/>
            <p:nvPr/>
          </p:nvSpPr>
          <p:spPr>
            <a:xfrm>
              <a:off x="745490" y="890320"/>
              <a:ext cx="6520815" cy="866228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914400" y="6145022"/>
              <a:ext cx="5981700" cy="211391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902004" y="5712333"/>
            <a:ext cx="4720590" cy="2324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50" dirty="0">
                <a:latin typeface="Georgia"/>
                <a:cs typeface="Georgia"/>
              </a:rPr>
              <a:t>We </a:t>
            </a:r>
            <a:r>
              <a:rPr sz="1350" spc="-75" dirty="0">
                <a:latin typeface="Georgia"/>
                <a:cs typeface="Georgia"/>
              </a:rPr>
              <a:t>can </a:t>
            </a:r>
            <a:r>
              <a:rPr sz="1350" spc="-60" dirty="0">
                <a:latin typeface="Georgia"/>
                <a:cs typeface="Georgia"/>
              </a:rPr>
              <a:t>specify </a:t>
            </a:r>
            <a:r>
              <a:rPr sz="1350" spc="-55" dirty="0">
                <a:latin typeface="Georgia"/>
                <a:cs typeface="Georgia"/>
              </a:rPr>
              <a:t>the encryption, if </a:t>
            </a:r>
            <a:r>
              <a:rPr sz="1350" spc="-50" dirty="0">
                <a:latin typeface="Georgia"/>
                <a:cs typeface="Georgia"/>
              </a:rPr>
              <a:t>we </a:t>
            </a:r>
            <a:r>
              <a:rPr sz="1350" spc="-85" dirty="0">
                <a:latin typeface="Georgia"/>
                <a:cs typeface="Georgia"/>
              </a:rPr>
              <a:t>need </a:t>
            </a:r>
            <a:r>
              <a:rPr sz="1350" spc="-55" dirty="0">
                <a:latin typeface="Georgia"/>
                <a:cs typeface="Georgia"/>
              </a:rPr>
              <a:t>for the </a:t>
            </a:r>
            <a:r>
              <a:rPr sz="1350" spc="-75" dirty="0">
                <a:latin typeface="Georgia"/>
                <a:cs typeface="Georgia"/>
              </a:rPr>
              <a:t>database</a:t>
            </a:r>
            <a:r>
              <a:rPr sz="1350" spc="-70" dirty="0">
                <a:latin typeface="Georgia"/>
                <a:cs typeface="Georgia"/>
              </a:rPr>
              <a:t> </a:t>
            </a:r>
            <a:r>
              <a:rPr sz="1350" spc="-65" dirty="0">
                <a:latin typeface="Georgia"/>
                <a:cs typeface="Georgia"/>
              </a:rPr>
              <a:t>instance.</a:t>
            </a:r>
            <a:endParaRPr sz="135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4400" y="2112010"/>
            <a:ext cx="5981700" cy="36791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14400" y="7021956"/>
            <a:ext cx="5981700" cy="14509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1201420"/>
            <a:ext cx="5788660" cy="703580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5"/>
              </a:spcBef>
            </a:pPr>
            <a:r>
              <a:rPr sz="1400" spc="-55" dirty="0">
                <a:latin typeface="Georgia"/>
                <a:cs typeface="Georgia"/>
              </a:rPr>
              <a:t>Under </a:t>
            </a:r>
            <a:r>
              <a:rPr sz="1400" spc="-60" dirty="0">
                <a:latin typeface="Georgia"/>
                <a:cs typeface="Georgia"/>
              </a:rPr>
              <a:t>the </a:t>
            </a:r>
            <a:r>
              <a:rPr sz="1400" spc="-80" dirty="0">
                <a:latin typeface="Georgia"/>
                <a:cs typeface="Georgia"/>
              </a:rPr>
              <a:t>Backup </a:t>
            </a:r>
            <a:r>
              <a:rPr sz="1400" spc="-65" dirty="0">
                <a:latin typeface="Georgia"/>
                <a:cs typeface="Georgia"/>
              </a:rPr>
              <a:t>section, </a:t>
            </a:r>
            <a:r>
              <a:rPr sz="1400" spc="-60" dirty="0">
                <a:latin typeface="Georgia"/>
                <a:cs typeface="Georgia"/>
              </a:rPr>
              <a:t>specify </a:t>
            </a:r>
            <a:r>
              <a:rPr sz="1400" spc="-80" dirty="0">
                <a:latin typeface="Georgia"/>
                <a:cs typeface="Georgia"/>
              </a:rPr>
              <a:t>backup, </a:t>
            </a:r>
            <a:r>
              <a:rPr sz="1400" spc="-60" dirty="0">
                <a:latin typeface="Georgia"/>
                <a:cs typeface="Georgia"/>
              </a:rPr>
              <a:t>monitoring, </a:t>
            </a:r>
            <a:r>
              <a:rPr sz="1400" spc="-90" dirty="0">
                <a:latin typeface="Georgia"/>
                <a:cs typeface="Georgia"/>
              </a:rPr>
              <a:t>and </a:t>
            </a:r>
            <a:r>
              <a:rPr sz="1400" spc="-80" dirty="0">
                <a:latin typeface="Georgia"/>
                <a:cs typeface="Georgia"/>
              </a:rPr>
              <a:t>maintenance</a:t>
            </a:r>
            <a:r>
              <a:rPr sz="1400" spc="-45" dirty="0">
                <a:latin typeface="Georgia"/>
                <a:cs typeface="Georgia"/>
              </a:rPr>
              <a:t> </a:t>
            </a:r>
            <a:r>
              <a:rPr sz="1400" spc="-60" dirty="0">
                <a:latin typeface="Georgia"/>
                <a:cs typeface="Georgia"/>
              </a:rPr>
              <a:t>details.</a:t>
            </a:r>
            <a:endParaRPr sz="1400" dirty="0">
              <a:latin typeface="Georgia"/>
              <a:cs typeface="Georgia"/>
            </a:endParaRPr>
          </a:p>
          <a:p>
            <a:pPr marL="469265" indent="-22860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469265" algn="l"/>
                <a:tab pos="469900" algn="l"/>
              </a:tabLst>
            </a:pPr>
            <a:r>
              <a:rPr sz="1400" spc="-40" dirty="0">
                <a:latin typeface="Georgia"/>
                <a:cs typeface="Georgia"/>
              </a:rPr>
              <a:t>Like </a:t>
            </a:r>
            <a:r>
              <a:rPr sz="1400" spc="-65" dirty="0">
                <a:latin typeface="Georgia"/>
                <a:cs typeface="Georgia"/>
              </a:rPr>
              <a:t>how </a:t>
            </a:r>
            <a:r>
              <a:rPr sz="1400" spc="-80" dirty="0">
                <a:latin typeface="Georgia"/>
                <a:cs typeface="Georgia"/>
              </a:rPr>
              <a:t>many </a:t>
            </a:r>
            <a:r>
              <a:rPr sz="1400" spc="-60" dirty="0">
                <a:latin typeface="Georgia"/>
                <a:cs typeface="Georgia"/>
              </a:rPr>
              <a:t>days </a:t>
            </a:r>
            <a:r>
              <a:rPr sz="1400" spc="-65" dirty="0">
                <a:latin typeface="Georgia"/>
                <a:cs typeface="Georgia"/>
              </a:rPr>
              <a:t>of </a:t>
            </a:r>
            <a:r>
              <a:rPr sz="1400" spc="-80" dirty="0">
                <a:latin typeface="Georgia"/>
                <a:cs typeface="Georgia"/>
              </a:rPr>
              <a:t>backups </a:t>
            </a:r>
            <a:r>
              <a:rPr sz="1400" spc="-50" dirty="0">
                <a:latin typeface="Georgia"/>
                <a:cs typeface="Georgia"/>
              </a:rPr>
              <a:t>you </a:t>
            </a:r>
            <a:r>
              <a:rPr sz="1400" spc="-90" dirty="0">
                <a:latin typeface="Georgia"/>
                <a:cs typeface="Georgia"/>
              </a:rPr>
              <a:t>need </a:t>
            </a:r>
            <a:r>
              <a:rPr sz="1400" spc="-55" dirty="0">
                <a:latin typeface="Georgia"/>
                <a:cs typeface="Georgia"/>
              </a:rPr>
              <a:t>for </a:t>
            </a:r>
            <a:r>
              <a:rPr sz="1400" spc="-50" dirty="0">
                <a:latin typeface="Georgia"/>
                <a:cs typeface="Georgia"/>
              </a:rPr>
              <a:t>this </a:t>
            </a:r>
            <a:r>
              <a:rPr sz="1400" spc="-30" dirty="0">
                <a:latin typeface="Georgia"/>
                <a:cs typeface="Georgia"/>
              </a:rPr>
              <a:t>RDS</a:t>
            </a:r>
            <a:r>
              <a:rPr sz="1400" spc="204" dirty="0">
                <a:latin typeface="Georgia"/>
                <a:cs typeface="Georgia"/>
              </a:rPr>
              <a:t> </a:t>
            </a:r>
            <a:r>
              <a:rPr sz="1400" spc="-65" dirty="0">
                <a:latin typeface="Georgia"/>
                <a:cs typeface="Georgia"/>
              </a:rPr>
              <a:t>instance.</a:t>
            </a:r>
            <a:endParaRPr sz="1400" dirty="0">
              <a:latin typeface="Georgia"/>
              <a:cs typeface="Georgia"/>
            </a:endParaRPr>
          </a:p>
          <a:p>
            <a:pPr marL="469265" indent="-228600">
              <a:lnSpc>
                <a:spcPct val="100000"/>
              </a:lnSpc>
              <a:spcBef>
                <a:spcPts val="110"/>
              </a:spcBef>
              <a:buFont typeface="Arial"/>
              <a:buChar char="•"/>
              <a:tabLst>
                <a:tab pos="469265" algn="l"/>
                <a:tab pos="469900" algn="l"/>
              </a:tabLst>
            </a:pPr>
            <a:r>
              <a:rPr sz="1400" spc="-75" dirty="0">
                <a:latin typeface="Georgia"/>
                <a:cs typeface="Georgia"/>
              </a:rPr>
              <a:t>Backup </a:t>
            </a:r>
            <a:r>
              <a:rPr sz="1400" spc="-65" dirty="0">
                <a:latin typeface="Georgia"/>
                <a:cs typeface="Georgia"/>
              </a:rPr>
              <a:t>window </a:t>
            </a:r>
            <a:r>
              <a:rPr sz="1400" spc="-75" dirty="0">
                <a:latin typeface="Georgia"/>
                <a:cs typeface="Georgia"/>
              </a:rPr>
              <a:t>period time </a:t>
            </a:r>
            <a:r>
              <a:rPr sz="1400" spc="-90" dirty="0">
                <a:latin typeface="Georgia"/>
                <a:cs typeface="Georgia"/>
              </a:rPr>
              <a:t>and</a:t>
            </a:r>
            <a:r>
              <a:rPr sz="1400" spc="80" dirty="0">
                <a:latin typeface="Georgia"/>
                <a:cs typeface="Georgia"/>
              </a:rPr>
              <a:t> </a:t>
            </a:r>
            <a:r>
              <a:rPr sz="1400" spc="-65" dirty="0">
                <a:latin typeface="Georgia"/>
                <a:cs typeface="Georgia"/>
              </a:rPr>
              <a:t>duration.</a:t>
            </a:r>
            <a:endParaRPr sz="1400" dirty="0">
              <a:latin typeface="Georgia"/>
              <a:cs typeface="Georg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02004" y="6387464"/>
            <a:ext cx="524573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60" dirty="0">
                <a:latin typeface="Georgia"/>
                <a:cs typeface="Georgia"/>
              </a:rPr>
              <a:t>Choose </a:t>
            </a:r>
            <a:r>
              <a:rPr sz="1400" spc="-55" dirty="0">
                <a:latin typeface="Georgia"/>
                <a:cs typeface="Georgia"/>
              </a:rPr>
              <a:t>the monitoring </a:t>
            </a:r>
            <a:r>
              <a:rPr sz="1400" spc="-95" dirty="0">
                <a:latin typeface="Georgia"/>
                <a:cs typeface="Georgia"/>
              </a:rPr>
              <a:t>mode </a:t>
            </a:r>
            <a:r>
              <a:rPr sz="1400" spc="-75" dirty="0">
                <a:latin typeface="Georgia"/>
                <a:cs typeface="Georgia"/>
              </a:rPr>
              <a:t>as enable Enhanced </a:t>
            </a:r>
            <a:r>
              <a:rPr sz="1400" spc="-55" dirty="0">
                <a:latin typeface="Georgia"/>
                <a:cs typeface="Georgia"/>
              </a:rPr>
              <a:t>monitoring </a:t>
            </a:r>
            <a:r>
              <a:rPr sz="1400" spc="-45" dirty="0">
                <a:latin typeface="Georgia"/>
                <a:cs typeface="Georgia"/>
              </a:rPr>
              <a:t>or</a:t>
            </a:r>
            <a:r>
              <a:rPr sz="1400" spc="120" dirty="0">
                <a:latin typeface="Georgia"/>
                <a:cs typeface="Georgia"/>
              </a:rPr>
              <a:t> </a:t>
            </a:r>
            <a:r>
              <a:rPr sz="1400" spc="-70" dirty="0">
                <a:latin typeface="Georgia"/>
                <a:cs typeface="Georgia"/>
              </a:rPr>
              <a:t>disable.</a:t>
            </a:r>
            <a:endParaRPr sz="14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4400" y="1543051"/>
            <a:ext cx="5981700" cy="24193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14400" y="4972684"/>
            <a:ext cx="5981700" cy="31623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1215390"/>
            <a:ext cx="4996815" cy="2324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50" spc="-45" dirty="0">
                <a:latin typeface="Georgia"/>
                <a:cs typeface="Georgia"/>
              </a:rPr>
              <a:t>Select</a:t>
            </a:r>
            <a:r>
              <a:rPr sz="1350" spc="10" dirty="0">
                <a:latin typeface="Georgia"/>
                <a:cs typeface="Georgia"/>
              </a:rPr>
              <a:t> </a:t>
            </a:r>
            <a:r>
              <a:rPr sz="1350" spc="-60" dirty="0">
                <a:latin typeface="Georgia"/>
                <a:cs typeface="Georgia"/>
              </a:rPr>
              <a:t>which</a:t>
            </a:r>
            <a:r>
              <a:rPr sz="1350" spc="15" dirty="0">
                <a:latin typeface="Georgia"/>
                <a:cs typeface="Georgia"/>
              </a:rPr>
              <a:t> </a:t>
            </a:r>
            <a:r>
              <a:rPr sz="1350" spc="-25" dirty="0">
                <a:latin typeface="Georgia"/>
                <a:cs typeface="Georgia"/>
              </a:rPr>
              <a:t>logs</a:t>
            </a:r>
            <a:r>
              <a:rPr sz="1350" spc="5" dirty="0">
                <a:latin typeface="Georgia"/>
                <a:cs typeface="Georgia"/>
              </a:rPr>
              <a:t> </a:t>
            </a:r>
            <a:r>
              <a:rPr sz="1350" spc="-75" dirty="0">
                <a:latin typeface="Georgia"/>
                <a:cs typeface="Georgia"/>
              </a:rPr>
              <a:t>from</a:t>
            </a:r>
            <a:r>
              <a:rPr sz="1350" spc="10" dirty="0">
                <a:latin typeface="Georgia"/>
                <a:cs typeface="Georgia"/>
              </a:rPr>
              <a:t> </a:t>
            </a:r>
            <a:r>
              <a:rPr sz="1350" spc="-45" dirty="0">
                <a:latin typeface="Georgia"/>
                <a:cs typeface="Georgia"/>
              </a:rPr>
              <a:t>your</a:t>
            </a:r>
            <a:r>
              <a:rPr sz="1350" spc="15" dirty="0">
                <a:latin typeface="Georgia"/>
                <a:cs typeface="Georgia"/>
              </a:rPr>
              <a:t> </a:t>
            </a:r>
            <a:r>
              <a:rPr sz="1350" spc="-90" dirty="0">
                <a:latin typeface="Georgia"/>
                <a:cs typeface="Georgia"/>
              </a:rPr>
              <a:t>db</a:t>
            </a:r>
            <a:r>
              <a:rPr sz="1350" spc="20" dirty="0">
                <a:latin typeface="Georgia"/>
                <a:cs typeface="Georgia"/>
              </a:rPr>
              <a:t> </a:t>
            </a:r>
            <a:r>
              <a:rPr sz="1350" spc="-45" dirty="0">
                <a:latin typeface="Georgia"/>
                <a:cs typeface="Georgia"/>
              </a:rPr>
              <a:t>server</a:t>
            </a:r>
            <a:r>
              <a:rPr sz="1350" spc="15" dirty="0">
                <a:latin typeface="Georgia"/>
                <a:cs typeface="Georgia"/>
              </a:rPr>
              <a:t> </a:t>
            </a:r>
            <a:r>
              <a:rPr sz="1350" spc="-35" dirty="0">
                <a:latin typeface="Georgia"/>
                <a:cs typeface="Georgia"/>
              </a:rPr>
              <a:t>to</a:t>
            </a:r>
            <a:r>
              <a:rPr sz="1350" spc="10" dirty="0">
                <a:latin typeface="Georgia"/>
                <a:cs typeface="Georgia"/>
              </a:rPr>
              <a:t> </a:t>
            </a:r>
            <a:r>
              <a:rPr sz="1350" spc="-45" dirty="0">
                <a:latin typeface="Georgia"/>
                <a:cs typeface="Georgia"/>
              </a:rPr>
              <a:t>export</a:t>
            </a:r>
            <a:r>
              <a:rPr sz="1350" spc="20" dirty="0">
                <a:latin typeface="Georgia"/>
                <a:cs typeface="Georgia"/>
              </a:rPr>
              <a:t> </a:t>
            </a:r>
            <a:r>
              <a:rPr sz="1350" spc="-35" dirty="0">
                <a:latin typeface="Georgia"/>
                <a:cs typeface="Georgia"/>
              </a:rPr>
              <a:t>to</a:t>
            </a:r>
            <a:r>
              <a:rPr sz="1350" spc="10" dirty="0">
                <a:latin typeface="Georgia"/>
                <a:cs typeface="Georgia"/>
              </a:rPr>
              <a:t> </a:t>
            </a:r>
            <a:r>
              <a:rPr sz="1350" spc="-65" dirty="0">
                <a:latin typeface="Georgia"/>
                <a:cs typeface="Georgia"/>
              </a:rPr>
              <a:t>cloud</a:t>
            </a:r>
            <a:r>
              <a:rPr sz="1350" spc="20" dirty="0">
                <a:latin typeface="Georgia"/>
                <a:cs typeface="Georgia"/>
              </a:rPr>
              <a:t> </a:t>
            </a:r>
            <a:r>
              <a:rPr sz="1350" spc="-55" dirty="0">
                <a:latin typeface="Georgia"/>
                <a:cs typeface="Georgia"/>
              </a:rPr>
              <a:t>watch</a:t>
            </a:r>
            <a:r>
              <a:rPr sz="1350" dirty="0">
                <a:latin typeface="Georgia"/>
                <a:cs typeface="Georgia"/>
              </a:rPr>
              <a:t> </a:t>
            </a:r>
            <a:r>
              <a:rPr sz="1350" spc="-50" dirty="0">
                <a:latin typeface="Georgia"/>
                <a:cs typeface="Georgia"/>
              </a:rPr>
              <a:t>service.</a:t>
            </a:r>
            <a:endParaRPr sz="1350" dirty="0">
              <a:latin typeface="Georgia"/>
              <a:cs typeface="Georg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02004" y="4069816"/>
            <a:ext cx="4893945" cy="705485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04"/>
              </a:spcBef>
            </a:pPr>
            <a:r>
              <a:rPr sz="1400" spc="-55" dirty="0">
                <a:latin typeface="Georgia"/>
                <a:cs typeface="Georgia"/>
              </a:rPr>
              <a:t>Under </a:t>
            </a:r>
            <a:r>
              <a:rPr sz="1400" spc="-80" dirty="0">
                <a:latin typeface="Georgia"/>
                <a:cs typeface="Georgia"/>
              </a:rPr>
              <a:t>maintenance </a:t>
            </a:r>
            <a:r>
              <a:rPr sz="1400" spc="-55" dirty="0">
                <a:latin typeface="Georgia"/>
                <a:cs typeface="Georgia"/>
              </a:rPr>
              <a:t>section </a:t>
            </a:r>
            <a:r>
              <a:rPr sz="1400" spc="-70" dirty="0">
                <a:latin typeface="Georgia"/>
                <a:cs typeface="Georgia"/>
              </a:rPr>
              <a:t>choose </a:t>
            </a:r>
            <a:r>
              <a:rPr sz="1400" spc="-40" dirty="0">
                <a:latin typeface="Georgia"/>
                <a:cs typeface="Georgia"/>
              </a:rPr>
              <a:t>following</a:t>
            </a:r>
            <a:r>
              <a:rPr sz="1400" spc="-15" dirty="0">
                <a:latin typeface="Georgia"/>
                <a:cs typeface="Georgia"/>
              </a:rPr>
              <a:t> </a:t>
            </a:r>
            <a:r>
              <a:rPr sz="1400" spc="-45" dirty="0">
                <a:latin typeface="Georgia"/>
                <a:cs typeface="Georgia"/>
              </a:rPr>
              <a:t>things.</a:t>
            </a:r>
            <a:endParaRPr sz="1400">
              <a:latin typeface="Georgia"/>
              <a:cs typeface="Georgia"/>
            </a:endParaRPr>
          </a:p>
          <a:p>
            <a:pPr marL="469265" indent="-228600">
              <a:lnSpc>
                <a:spcPct val="100000"/>
              </a:lnSpc>
              <a:spcBef>
                <a:spcPts val="110"/>
              </a:spcBef>
              <a:buFont typeface="Arial"/>
              <a:buChar char="•"/>
              <a:tabLst>
                <a:tab pos="469265" algn="l"/>
                <a:tab pos="469900" algn="l"/>
              </a:tabLst>
            </a:pPr>
            <a:r>
              <a:rPr sz="1400" spc="-50" dirty="0">
                <a:latin typeface="Georgia"/>
                <a:cs typeface="Georgia"/>
              </a:rPr>
              <a:t>Minor </a:t>
            </a:r>
            <a:r>
              <a:rPr sz="1400" spc="-65" dirty="0">
                <a:latin typeface="Georgia"/>
                <a:cs typeface="Georgia"/>
              </a:rPr>
              <a:t>upgrades </a:t>
            </a:r>
            <a:r>
              <a:rPr sz="1400" spc="-90" dirty="0">
                <a:latin typeface="Georgia"/>
                <a:cs typeface="Georgia"/>
              </a:rPr>
              <a:t>and </a:t>
            </a:r>
            <a:r>
              <a:rPr sz="1400" spc="-65" dirty="0">
                <a:latin typeface="Georgia"/>
                <a:cs typeface="Georgia"/>
              </a:rPr>
              <a:t>patches </a:t>
            </a:r>
            <a:r>
              <a:rPr sz="1400" spc="-40" dirty="0">
                <a:latin typeface="Georgia"/>
                <a:cs typeface="Georgia"/>
              </a:rPr>
              <a:t>to </a:t>
            </a:r>
            <a:r>
              <a:rPr sz="1400" spc="-80" dirty="0">
                <a:latin typeface="Georgia"/>
                <a:cs typeface="Georgia"/>
              </a:rPr>
              <a:t>be </a:t>
            </a:r>
            <a:r>
              <a:rPr sz="1400" spc="-60" dirty="0">
                <a:latin typeface="Georgia"/>
                <a:cs typeface="Georgia"/>
              </a:rPr>
              <a:t>installed </a:t>
            </a:r>
            <a:r>
              <a:rPr sz="1400" spc="-45" dirty="0">
                <a:latin typeface="Georgia"/>
                <a:cs typeface="Georgia"/>
              </a:rPr>
              <a:t>or</a:t>
            </a:r>
            <a:r>
              <a:rPr sz="1400" spc="5" dirty="0">
                <a:latin typeface="Georgia"/>
                <a:cs typeface="Georgia"/>
              </a:rPr>
              <a:t> </a:t>
            </a:r>
            <a:r>
              <a:rPr sz="1400" spc="-60" dirty="0">
                <a:latin typeface="Georgia"/>
                <a:cs typeface="Georgia"/>
              </a:rPr>
              <a:t>not.</a:t>
            </a:r>
            <a:endParaRPr sz="1400">
              <a:latin typeface="Georgia"/>
              <a:cs typeface="Georgia"/>
            </a:endParaRPr>
          </a:p>
          <a:p>
            <a:pPr marL="469265" indent="-22860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469265" algn="l"/>
                <a:tab pos="469900" algn="l"/>
              </a:tabLst>
            </a:pPr>
            <a:r>
              <a:rPr sz="1400" spc="-60" dirty="0">
                <a:latin typeface="Georgia"/>
                <a:cs typeface="Georgia"/>
              </a:rPr>
              <a:t>Specify </a:t>
            </a:r>
            <a:r>
              <a:rPr sz="1400" spc="-70" dirty="0">
                <a:latin typeface="Georgia"/>
                <a:cs typeface="Georgia"/>
              </a:rPr>
              <a:t>when </a:t>
            </a:r>
            <a:r>
              <a:rPr sz="1400" spc="-40" dirty="0">
                <a:latin typeface="Georgia"/>
                <a:cs typeface="Georgia"/>
              </a:rPr>
              <a:t>to </a:t>
            </a:r>
            <a:r>
              <a:rPr sz="1400" spc="-50" dirty="0">
                <a:latin typeface="Georgia"/>
                <a:cs typeface="Georgia"/>
              </a:rPr>
              <a:t>install </a:t>
            </a:r>
            <a:r>
              <a:rPr sz="1400" spc="-65" dirty="0">
                <a:latin typeface="Georgia"/>
                <a:cs typeface="Georgia"/>
              </a:rPr>
              <a:t>upgrades </a:t>
            </a:r>
            <a:r>
              <a:rPr sz="1400" spc="-90" dirty="0">
                <a:latin typeface="Georgia"/>
                <a:cs typeface="Georgia"/>
              </a:rPr>
              <a:t>and </a:t>
            </a:r>
            <a:r>
              <a:rPr sz="1400" spc="-70" dirty="0">
                <a:latin typeface="Georgia"/>
                <a:cs typeface="Georgia"/>
              </a:rPr>
              <a:t>patches in </a:t>
            </a:r>
            <a:r>
              <a:rPr sz="1400" spc="45" dirty="0">
                <a:latin typeface="Georgia"/>
                <a:cs typeface="Georgia"/>
              </a:rPr>
              <a:t>UTC</a:t>
            </a:r>
            <a:r>
              <a:rPr sz="1400" spc="390" dirty="0">
                <a:latin typeface="Georgia"/>
                <a:cs typeface="Georgia"/>
              </a:rPr>
              <a:t> </a:t>
            </a:r>
            <a:r>
              <a:rPr sz="1400" spc="-70" dirty="0">
                <a:latin typeface="Georgia"/>
                <a:cs typeface="Georgia"/>
              </a:rPr>
              <a:t>format.</a:t>
            </a:r>
            <a:endParaRPr sz="14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4400" y="1704975"/>
            <a:ext cx="5981700" cy="1638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14400" y="4331589"/>
            <a:ext cx="5981700" cy="28384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1238885"/>
            <a:ext cx="5436870" cy="437515"/>
          </a:xfrm>
          <a:prstGeom prst="rect">
            <a:avLst/>
          </a:prstGeom>
        </p:spPr>
        <p:txBody>
          <a:bodyPr vert="horz" wrap="square" lIns="0" tIns="32384" rIns="0" bIns="0" rtlCol="0">
            <a:spAutoFit/>
          </a:bodyPr>
          <a:lstStyle/>
          <a:p>
            <a:pPr marL="12700" marR="5080">
              <a:lnSpc>
                <a:spcPts val="1560"/>
              </a:lnSpc>
              <a:spcBef>
                <a:spcPts val="254"/>
              </a:spcBef>
            </a:pPr>
            <a:r>
              <a:rPr sz="1400" spc="-60" dirty="0">
                <a:latin typeface="Georgia"/>
                <a:cs typeface="Georgia"/>
              </a:rPr>
              <a:t>Specify </a:t>
            </a:r>
            <a:r>
              <a:rPr sz="1400" spc="-65" dirty="0">
                <a:latin typeface="Georgia"/>
                <a:cs typeface="Georgia"/>
              </a:rPr>
              <a:t>deletion </a:t>
            </a:r>
            <a:r>
              <a:rPr sz="1400" spc="-55" dirty="0">
                <a:latin typeface="Georgia"/>
                <a:cs typeface="Georgia"/>
              </a:rPr>
              <a:t>protection, </a:t>
            </a:r>
            <a:r>
              <a:rPr sz="1400" spc="-65" dirty="0">
                <a:latin typeface="Georgia"/>
                <a:cs typeface="Georgia"/>
              </a:rPr>
              <a:t>then </a:t>
            </a:r>
            <a:r>
              <a:rPr sz="1400" spc="-45" dirty="0">
                <a:latin typeface="Georgia"/>
                <a:cs typeface="Georgia"/>
              </a:rPr>
              <a:t>click </a:t>
            </a:r>
            <a:r>
              <a:rPr sz="1400" spc="-80" dirty="0">
                <a:latin typeface="Georgia"/>
                <a:cs typeface="Georgia"/>
              </a:rPr>
              <a:t>on </a:t>
            </a:r>
            <a:r>
              <a:rPr sz="1400" spc="-45" dirty="0">
                <a:latin typeface="Georgia"/>
                <a:cs typeface="Georgia"/>
              </a:rPr>
              <a:t>Create </a:t>
            </a:r>
            <a:r>
              <a:rPr sz="1400" spc="-65" dirty="0">
                <a:latin typeface="Georgia"/>
                <a:cs typeface="Georgia"/>
              </a:rPr>
              <a:t>Database </a:t>
            </a:r>
            <a:r>
              <a:rPr sz="1400" spc="-35" dirty="0">
                <a:latin typeface="Georgia"/>
                <a:cs typeface="Georgia"/>
              </a:rPr>
              <a:t>to </a:t>
            </a:r>
            <a:r>
              <a:rPr sz="1400" spc="-60" dirty="0">
                <a:latin typeface="Georgia"/>
                <a:cs typeface="Georgia"/>
              </a:rPr>
              <a:t>create </a:t>
            </a:r>
            <a:r>
              <a:rPr sz="1400" spc="-55" dirty="0">
                <a:latin typeface="Georgia"/>
                <a:cs typeface="Georgia"/>
              </a:rPr>
              <a:t>the </a:t>
            </a:r>
            <a:r>
              <a:rPr sz="1400" spc="-25" dirty="0">
                <a:latin typeface="Georgia"/>
                <a:cs typeface="Georgia"/>
              </a:rPr>
              <a:t>DB  </a:t>
            </a:r>
            <a:r>
              <a:rPr sz="1400" spc="-50" dirty="0">
                <a:latin typeface="Georgia"/>
                <a:cs typeface="Georgia"/>
              </a:rPr>
              <a:t>server.</a:t>
            </a:r>
            <a:endParaRPr sz="1400" dirty="0">
              <a:latin typeface="Georgia"/>
              <a:cs typeface="Georg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02004" y="3697351"/>
            <a:ext cx="3923029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35" dirty="0">
                <a:latin typeface="Georgia"/>
                <a:cs typeface="Georgia"/>
              </a:rPr>
              <a:t>Click</a:t>
            </a:r>
            <a:r>
              <a:rPr sz="1400" spc="15" dirty="0">
                <a:latin typeface="Georgia"/>
                <a:cs typeface="Georgia"/>
              </a:rPr>
              <a:t> </a:t>
            </a:r>
            <a:r>
              <a:rPr sz="1400" spc="-80" dirty="0">
                <a:latin typeface="Georgia"/>
                <a:cs typeface="Georgia"/>
              </a:rPr>
              <a:t>on</a:t>
            </a:r>
            <a:r>
              <a:rPr sz="1400" spc="5" dirty="0">
                <a:latin typeface="Georgia"/>
                <a:cs typeface="Georgia"/>
              </a:rPr>
              <a:t> </a:t>
            </a:r>
            <a:r>
              <a:rPr sz="1400" spc="-40" dirty="0">
                <a:latin typeface="Georgia"/>
                <a:cs typeface="Georgia"/>
              </a:rPr>
              <a:t>View</a:t>
            </a:r>
            <a:r>
              <a:rPr sz="1400" spc="10" dirty="0">
                <a:latin typeface="Georgia"/>
                <a:cs typeface="Georgia"/>
              </a:rPr>
              <a:t> </a:t>
            </a:r>
            <a:r>
              <a:rPr sz="1400" spc="-45" dirty="0">
                <a:latin typeface="Georgia"/>
                <a:cs typeface="Georgia"/>
              </a:rPr>
              <a:t>your</a:t>
            </a:r>
            <a:r>
              <a:rPr sz="1400" spc="15" dirty="0">
                <a:latin typeface="Georgia"/>
                <a:cs typeface="Georgia"/>
              </a:rPr>
              <a:t> </a:t>
            </a:r>
            <a:r>
              <a:rPr sz="1400" spc="-20" dirty="0">
                <a:latin typeface="Georgia"/>
                <a:cs typeface="Georgia"/>
              </a:rPr>
              <a:t>DB</a:t>
            </a:r>
            <a:r>
              <a:rPr sz="1400" spc="10" dirty="0">
                <a:latin typeface="Georgia"/>
                <a:cs typeface="Georgia"/>
              </a:rPr>
              <a:t> </a:t>
            </a:r>
            <a:r>
              <a:rPr sz="1400" spc="-60" dirty="0">
                <a:latin typeface="Georgia"/>
                <a:cs typeface="Georgia"/>
              </a:rPr>
              <a:t>Instances</a:t>
            </a:r>
            <a:r>
              <a:rPr sz="1400" spc="5" dirty="0">
                <a:latin typeface="Georgia"/>
                <a:cs typeface="Georgia"/>
              </a:rPr>
              <a:t> </a:t>
            </a:r>
            <a:r>
              <a:rPr sz="1400" spc="-35" dirty="0">
                <a:latin typeface="Georgia"/>
                <a:cs typeface="Georgia"/>
              </a:rPr>
              <a:t>to</a:t>
            </a:r>
            <a:r>
              <a:rPr sz="1400" spc="5" dirty="0">
                <a:latin typeface="Georgia"/>
                <a:cs typeface="Georgia"/>
              </a:rPr>
              <a:t> </a:t>
            </a:r>
            <a:r>
              <a:rPr sz="1400" spc="-75" dirty="0">
                <a:latin typeface="Georgia"/>
                <a:cs typeface="Georgia"/>
              </a:rPr>
              <a:t>see</a:t>
            </a:r>
            <a:r>
              <a:rPr sz="1400" spc="15" dirty="0">
                <a:latin typeface="Georgia"/>
                <a:cs typeface="Georgia"/>
              </a:rPr>
              <a:t> </a:t>
            </a:r>
            <a:r>
              <a:rPr sz="1400" spc="-60" dirty="0">
                <a:latin typeface="Georgia"/>
                <a:cs typeface="Georgia"/>
              </a:rPr>
              <a:t>the</a:t>
            </a:r>
            <a:r>
              <a:rPr sz="1400" spc="10" dirty="0">
                <a:latin typeface="Georgia"/>
                <a:cs typeface="Georgia"/>
              </a:rPr>
              <a:t> </a:t>
            </a:r>
            <a:r>
              <a:rPr sz="1400" spc="-70" dirty="0">
                <a:latin typeface="Georgia"/>
                <a:cs typeface="Georgia"/>
              </a:rPr>
              <a:t>instances.</a:t>
            </a:r>
            <a:endParaRPr sz="14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4400" y="1614805"/>
            <a:ext cx="5981700" cy="32619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14400" y="5362828"/>
            <a:ext cx="5981700" cy="137604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14400" y="7529703"/>
            <a:ext cx="5981700" cy="133604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02004" y="1208405"/>
            <a:ext cx="434403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latin typeface="Georgia"/>
                <a:cs typeface="Georgia"/>
              </a:rPr>
              <a:t>It</a:t>
            </a:r>
            <a:r>
              <a:rPr sz="1400" dirty="0">
                <a:latin typeface="Georgia"/>
                <a:cs typeface="Georgia"/>
              </a:rPr>
              <a:t> </a:t>
            </a:r>
            <a:r>
              <a:rPr sz="1400" spc="-25" dirty="0">
                <a:latin typeface="Georgia"/>
                <a:cs typeface="Georgia"/>
              </a:rPr>
              <a:t>will</a:t>
            </a:r>
            <a:r>
              <a:rPr sz="1400" spc="10" dirty="0">
                <a:latin typeface="Georgia"/>
                <a:cs typeface="Georgia"/>
              </a:rPr>
              <a:t> </a:t>
            </a:r>
            <a:r>
              <a:rPr sz="1400" spc="-60" dirty="0">
                <a:latin typeface="Georgia"/>
                <a:cs typeface="Georgia"/>
              </a:rPr>
              <a:t>display</a:t>
            </a:r>
            <a:r>
              <a:rPr sz="1400" spc="15" dirty="0">
                <a:latin typeface="Georgia"/>
                <a:cs typeface="Georgia"/>
              </a:rPr>
              <a:t> </a:t>
            </a:r>
            <a:r>
              <a:rPr sz="1400" spc="-40" dirty="0">
                <a:latin typeface="Georgia"/>
                <a:cs typeface="Georgia"/>
              </a:rPr>
              <a:t>all</a:t>
            </a:r>
            <a:r>
              <a:rPr sz="1400" spc="10" dirty="0">
                <a:latin typeface="Georgia"/>
                <a:cs typeface="Georgia"/>
              </a:rPr>
              <a:t> </a:t>
            </a:r>
            <a:r>
              <a:rPr sz="1400" spc="-60" dirty="0">
                <a:latin typeface="Georgia"/>
                <a:cs typeface="Georgia"/>
              </a:rPr>
              <a:t>the</a:t>
            </a:r>
            <a:r>
              <a:rPr sz="1400" spc="10" dirty="0">
                <a:latin typeface="Georgia"/>
                <a:cs typeface="Georgia"/>
              </a:rPr>
              <a:t> </a:t>
            </a:r>
            <a:r>
              <a:rPr sz="1400" spc="-55" dirty="0">
                <a:latin typeface="Georgia"/>
                <a:cs typeface="Georgia"/>
              </a:rPr>
              <a:t>configuration</a:t>
            </a:r>
            <a:r>
              <a:rPr sz="1400" spc="5" dirty="0">
                <a:latin typeface="Georgia"/>
                <a:cs typeface="Georgia"/>
              </a:rPr>
              <a:t> </a:t>
            </a:r>
            <a:r>
              <a:rPr sz="1400" spc="-60" dirty="0">
                <a:latin typeface="Georgia"/>
                <a:cs typeface="Georgia"/>
              </a:rPr>
              <a:t>details</a:t>
            </a:r>
            <a:r>
              <a:rPr sz="1400" spc="15" dirty="0">
                <a:latin typeface="Georgia"/>
                <a:cs typeface="Georgia"/>
              </a:rPr>
              <a:t> </a:t>
            </a:r>
            <a:r>
              <a:rPr sz="1400" spc="-65" dirty="0">
                <a:latin typeface="Georgia"/>
                <a:cs typeface="Georgia"/>
              </a:rPr>
              <a:t>of</a:t>
            </a:r>
            <a:r>
              <a:rPr sz="1400" spc="5" dirty="0">
                <a:latin typeface="Georgia"/>
                <a:cs typeface="Georgia"/>
              </a:rPr>
              <a:t> </a:t>
            </a:r>
            <a:r>
              <a:rPr sz="1400" spc="-55" dirty="0">
                <a:latin typeface="Georgia"/>
                <a:cs typeface="Georgia"/>
              </a:rPr>
              <a:t>the</a:t>
            </a:r>
            <a:r>
              <a:rPr sz="1400" spc="5" dirty="0">
                <a:latin typeface="Georgia"/>
                <a:cs typeface="Georgia"/>
              </a:rPr>
              <a:t> </a:t>
            </a:r>
            <a:r>
              <a:rPr sz="1400" spc="-20" dirty="0">
                <a:latin typeface="Georgia"/>
                <a:cs typeface="Georgia"/>
              </a:rPr>
              <a:t>DB</a:t>
            </a:r>
            <a:r>
              <a:rPr sz="1400" spc="10" dirty="0">
                <a:latin typeface="Georgia"/>
                <a:cs typeface="Georgia"/>
              </a:rPr>
              <a:t> </a:t>
            </a:r>
            <a:r>
              <a:rPr sz="1400" spc="-50" dirty="0">
                <a:latin typeface="Georgia"/>
                <a:cs typeface="Georgia"/>
              </a:rPr>
              <a:t>server.</a:t>
            </a:r>
            <a:endParaRPr sz="1400" dirty="0">
              <a:latin typeface="Georgia"/>
              <a:cs typeface="Georgi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02004" y="4930266"/>
            <a:ext cx="4841875" cy="2324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50" dirty="0">
                <a:latin typeface="Georgia"/>
                <a:cs typeface="Georgia"/>
              </a:rPr>
              <a:t>Go</a:t>
            </a:r>
            <a:r>
              <a:rPr sz="1350" spc="5" dirty="0">
                <a:latin typeface="Georgia"/>
                <a:cs typeface="Georgia"/>
              </a:rPr>
              <a:t> </a:t>
            </a:r>
            <a:r>
              <a:rPr sz="1350" spc="-35" dirty="0">
                <a:latin typeface="Georgia"/>
                <a:cs typeface="Georgia"/>
              </a:rPr>
              <a:t>to</a:t>
            </a:r>
            <a:r>
              <a:rPr sz="1350" spc="10" dirty="0">
                <a:latin typeface="Georgia"/>
                <a:cs typeface="Georgia"/>
              </a:rPr>
              <a:t> </a:t>
            </a:r>
            <a:r>
              <a:rPr sz="1350" spc="-60" dirty="0">
                <a:latin typeface="Georgia"/>
                <a:cs typeface="Georgia"/>
              </a:rPr>
              <a:t>Instances</a:t>
            </a:r>
            <a:r>
              <a:rPr sz="1350" spc="5" dirty="0">
                <a:latin typeface="Georgia"/>
                <a:cs typeface="Georgia"/>
              </a:rPr>
              <a:t> </a:t>
            </a:r>
            <a:r>
              <a:rPr sz="1350" spc="-70" dirty="0">
                <a:latin typeface="Georgia"/>
                <a:cs typeface="Georgia"/>
              </a:rPr>
              <a:t>from</a:t>
            </a:r>
            <a:r>
              <a:rPr sz="1350" dirty="0">
                <a:latin typeface="Georgia"/>
                <a:cs typeface="Georgia"/>
              </a:rPr>
              <a:t> </a:t>
            </a:r>
            <a:r>
              <a:rPr sz="1350" spc="-55" dirty="0">
                <a:latin typeface="Georgia"/>
                <a:cs typeface="Georgia"/>
              </a:rPr>
              <a:t>the</a:t>
            </a:r>
            <a:r>
              <a:rPr sz="1350" spc="15" dirty="0">
                <a:latin typeface="Georgia"/>
                <a:cs typeface="Georgia"/>
              </a:rPr>
              <a:t> </a:t>
            </a:r>
            <a:r>
              <a:rPr sz="1350" spc="-40" dirty="0">
                <a:latin typeface="Georgia"/>
                <a:cs typeface="Georgia"/>
              </a:rPr>
              <a:t>left</a:t>
            </a:r>
            <a:r>
              <a:rPr sz="1350" dirty="0">
                <a:latin typeface="Georgia"/>
                <a:cs typeface="Georgia"/>
              </a:rPr>
              <a:t> </a:t>
            </a:r>
            <a:r>
              <a:rPr sz="1350" spc="-90" dirty="0">
                <a:latin typeface="Georgia"/>
                <a:cs typeface="Georgia"/>
              </a:rPr>
              <a:t>pane</a:t>
            </a:r>
            <a:r>
              <a:rPr sz="1350" spc="10" dirty="0">
                <a:latin typeface="Georgia"/>
                <a:cs typeface="Georgia"/>
              </a:rPr>
              <a:t> </a:t>
            </a:r>
            <a:r>
              <a:rPr sz="1350" spc="-35" dirty="0">
                <a:latin typeface="Georgia"/>
                <a:cs typeface="Georgia"/>
              </a:rPr>
              <a:t>to</a:t>
            </a:r>
            <a:r>
              <a:rPr sz="1350" spc="10" dirty="0">
                <a:latin typeface="Georgia"/>
                <a:cs typeface="Georgia"/>
              </a:rPr>
              <a:t> </a:t>
            </a:r>
            <a:r>
              <a:rPr sz="1350" spc="-65" dirty="0">
                <a:latin typeface="Georgia"/>
                <a:cs typeface="Georgia"/>
              </a:rPr>
              <a:t>see</a:t>
            </a:r>
            <a:r>
              <a:rPr sz="1350" dirty="0">
                <a:latin typeface="Georgia"/>
                <a:cs typeface="Georgia"/>
              </a:rPr>
              <a:t> </a:t>
            </a:r>
            <a:r>
              <a:rPr sz="1350" spc="-55" dirty="0">
                <a:latin typeface="Georgia"/>
                <a:cs typeface="Georgia"/>
              </a:rPr>
              <a:t>the</a:t>
            </a:r>
            <a:r>
              <a:rPr sz="1350" spc="10" dirty="0">
                <a:latin typeface="Georgia"/>
                <a:cs typeface="Georgia"/>
              </a:rPr>
              <a:t> </a:t>
            </a:r>
            <a:r>
              <a:rPr sz="1350" spc="-65" dirty="0">
                <a:latin typeface="Georgia"/>
                <a:cs typeface="Georgia"/>
              </a:rPr>
              <a:t>instance</a:t>
            </a:r>
            <a:r>
              <a:rPr sz="1350" spc="10" dirty="0">
                <a:latin typeface="Georgia"/>
                <a:cs typeface="Georgia"/>
              </a:rPr>
              <a:t> </a:t>
            </a:r>
            <a:r>
              <a:rPr sz="1350" spc="-55" dirty="0">
                <a:latin typeface="Georgia"/>
                <a:cs typeface="Georgia"/>
              </a:rPr>
              <a:t>creation</a:t>
            </a:r>
            <a:r>
              <a:rPr sz="1350" spc="15" dirty="0">
                <a:latin typeface="Georgia"/>
                <a:cs typeface="Georgia"/>
              </a:rPr>
              <a:t> </a:t>
            </a:r>
            <a:r>
              <a:rPr sz="1350" spc="-55" dirty="0">
                <a:latin typeface="Georgia"/>
                <a:cs typeface="Georgia"/>
              </a:rPr>
              <a:t>status.</a:t>
            </a:r>
            <a:endParaRPr sz="1350">
              <a:latin typeface="Georgia"/>
              <a:cs typeface="Georgi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02004" y="7094601"/>
            <a:ext cx="465010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60" dirty="0">
                <a:latin typeface="Georgia"/>
                <a:cs typeface="Georgia"/>
              </a:rPr>
              <a:t>Once </a:t>
            </a:r>
            <a:r>
              <a:rPr sz="1400" spc="-30" dirty="0">
                <a:latin typeface="Georgia"/>
                <a:cs typeface="Georgia"/>
              </a:rPr>
              <a:t>RDS </a:t>
            </a:r>
            <a:r>
              <a:rPr sz="1400" spc="-60" dirty="0">
                <a:latin typeface="Georgia"/>
                <a:cs typeface="Georgia"/>
              </a:rPr>
              <a:t>creation </a:t>
            </a:r>
            <a:r>
              <a:rPr sz="1400" spc="-75" dirty="0">
                <a:latin typeface="Georgia"/>
                <a:cs typeface="Georgia"/>
              </a:rPr>
              <a:t>completed, </a:t>
            </a:r>
            <a:r>
              <a:rPr sz="1400" spc="-60" dirty="0">
                <a:latin typeface="Georgia"/>
                <a:cs typeface="Georgia"/>
              </a:rPr>
              <a:t>the </a:t>
            </a:r>
            <a:r>
              <a:rPr sz="1400" spc="-50" dirty="0">
                <a:latin typeface="Georgia"/>
                <a:cs typeface="Georgia"/>
              </a:rPr>
              <a:t>status </a:t>
            </a:r>
            <a:r>
              <a:rPr sz="1400" spc="-25" dirty="0">
                <a:latin typeface="Georgia"/>
                <a:cs typeface="Georgia"/>
              </a:rPr>
              <a:t>will </a:t>
            </a:r>
            <a:r>
              <a:rPr sz="1400" spc="-60" dirty="0">
                <a:latin typeface="Georgia"/>
                <a:cs typeface="Georgia"/>
              </a:rPr>
              <a:t>show </a:t>
            </a:r>
            <a:r>
              <a:rPr sz="1400" spc="-75" dirty="0">
                <a:latin typeface="Georgia"/>
                <a:cs typeface="Georgia"/>
              </a:rPr>
              <a:t>as</a:t>
            </a:r>
            <a:r>
              <a:rPr sz="1400" spc="5" dirty="0">
                <a:latin typeface="Georgia"/>
                <a:cs typeface="Georgia"/>
              </a:rPr>
              <a:t> </a:t>
            </a:r>
            <a:r>
              <a:rPr sz="1400" spc="-65" dirty="0">
                <a:latin typeface="Georgia"/>
                <a:cs typeface="Georgia"/>
              </a:rPr>
              <a:t>available.</a:t>
            </a:r>
            <a:endParaRPr sz="1400">
              <a:latin typeface="Georgia"/>
              <a:cs typeface="Georgia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5562600" y="5410200"/>
            <a:ext cx="762000" cy="76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5638800" y="7620000"/>
            <a:ext cx="762000" cy="76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4400" y="1705229"/>
            <a:ext cx="5981700" cy="141414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14400" y="4305553"/>
            <a:ext cx="5981700" cy="23069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1267713"/>
            <a:ext cx="503110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30" dirty="0">
                <a:latin typeface="Georgia"/>
                <a:cs typeface="Georgia"/>
              </a:rPr>
              <a:t>Next,</a:t>
            </a:r>
            <a:r>
              <a:rPr sz="1400" spc="10" dirty="0">
                <a:latin typeface="Georgia"/>
                <a:cs typeface="Georgia"/>
              </a:rPr>
              <a:t> </a:t>
            </a:r>
            <a:r>
              <a:rPr sz="1400" spc="-45" dirty="0">
                <a:latin typeface="Georgia"/>
                <a:cs typeface="Georgia"/>
              </a:rPr>
              <a:t>click</a:t>
            </a:r>
            <a:r>
              <a:rPr sz="1400" spc="15" dirty="0">
                <a:latin typeface="Georgia"/>
                <a:cs typeface="Georgia"/>
              </a:rPr>
              <a:t> </a:t>
            </a:r>
            <a:r>
              <a:rPr sz="1400" spc="-80" dirty="0">
                <a:latin typeface="Georgia"/>
                <a:cs typeface="Georgia"/>
              </a:rPr>
              <a:t>on</a:t>
            </a:r>
            <a:r>
              <a:rPr sz="1400" spc="10" dirty="0">
                <a:latin typeface="Georgia"/>
                <a:cs typeface="Georgia"/>
              </a:rPr>
              <a:t> </a:t>
            </a:r>
            <a:r>
              <a:rPr sz="1400" spc="-55" dirty="0">
                <a:latin typeface="Georgia"/>
                <a:cs typeface="Georgia"/>
              </a:rPr>
              <a:t>the</a:t>
            </a:r>
            <a:r>
              <a:rPr sz="1400" spc="5" dirty="0">
                <a:latin typeface="Georgia"/>
                <a:cs typeface="Georgia"/>
              </a:rPr>
              <a:t> </a:t>
            </a:r>
            <a:r>
              <a:rPr sz="1400" spc="-75" dirty="0">
                <a:latin typeface="Georgia"/>
                <a:cs typeface="Georgia"/>
              </a:rPr>
              <a:t>database</a:t>
            </a:r>
            <a:r>
              <a:rPr sz="1400" spc="10" dirty="0">
                <a:latin typeface="Georgia"/>
                <a:cs typeface="Georgia"/>
              </a:rPr>
              <a:t> </a:t>
            </a:r>
            <a:r>
              <a:rPr sz="1400" spc="-20" dirty="0">
                <a:latin typeface="Georgia"/>
                <a:cs typeface="Georgia"/>
              </a:rPr>
              <a:t>tag</a:t>
            </a:r>
            <a:r>
              <a:rPr sz="1400" spc="5" dirty="0">
                <a:latin typeface="Georgia"/>
                <a:cs typeface="Georgia"/>
              </a:rPr>
              <a:t> </a:t>
            </a:r>
            <a:r>
              <a:rPr sz="1400" spc="-105" dirty="0">
                <a:latin typeface="Georgia"/>
                <a:cs typeface="Georgia"/>
              </a:rPr>
              <a:t>name</a:t>
            </a:r>
            <a:r>
              <a:rPr sz="1400" spc="10" dirty="0">
                <a:latin typeface="Georgia"/>
                <a:cs typeface="Georgia"/>
              </a:rPr>
              <a:t> </a:t>
            </a:r>
            <a:r>
              <a:rPr sz="1400" spc="-40" dirty="0">
                <a:latin typeface="Georgia"/>
                <a:cs typeface="Georgia"/>
              </a:rPr>
              <a:t>to</a:t>
            </a:r>
            <a:r>
              <a:rPr sz="1400" spc="10" dirty="0">
                <a:latin typeface="Georgia"/>
                <a:cs typeface="Georgia"/>
              </a:rPr>
              <a:t> </a:t>
            </a:r>
            <a:r>
              <a:rPr sz="1400" spc="-15" dirty="0">
                <a:latin typeface="Georgia"/>
                <a:cs typeface="Georgia"/>
              </a:rPr>
              <a:t>go</a:t>
            </a:r>
            <a:r>
              <a:rPr sz="1400" spc="20" dirty="0">
                <a:latin typeface="Georgia"/>
                <a:cs typeface="Georgia"/>
              </a:rPr>
              <a:t> </a:t>
            </a:r>
            <a:r>
              <a:rPr sz="1400" spc="-70" dirty="0">
                <a:latin typeface="Georgia"/>
                <a:cs typeface="Georgia"/>
              </a:rPr>
              <a:t>in</a:t>
            </a:r>
            <a:r>
              <a:rPr sz="1400" spc="10" dirty="0">
                <a:latin typeface="Georgia"/>
                <a:cs typeface="Georgia"/>
              </a:rPr>
              <a:t> </a:t>
            </a:r>
            <a:r>
              <a:rPr sz="1400" spc="-35" dirty="0">
                <a:latin typeface="Georgia"/>
                <a:cs typeface="Georgia"/>
              </a:rPr>
              <a:t>to</a:t>
            </a:r>
            <a:r>
              <a:rPr sz="1400" spc="5" dirty="0">
                <a:latin typeface="Georgia"/>
                <a:cs typeface="Georgia"/>
              </a:rPr>
              <a:t> </a:t>
            </a:r>
            <a:r>
              <a:rPr sz="1400" spc="-60" dirty="0">
                <a:latin typeface="Georgia"/>
                <a:cs typeface="Georgia"/>
              </a:rPr>
              <a:t>the</a:t>
            </a:r>
            <a:r>
              <a:rPr sz="1400" spc="15" dirty="0">
                <a:latin typeface="Georgia"/>
                <a:cs typeface="Georgia"/>
              </a:rPr>
              <a:t> </a:t>
            </a:r>
            <a:r>
              <a:rPr sz="1400" spc="-90" dirty="0">
                <a:latin typeface="Georgia"/>
                <a:cs typeface="Georgia"/>
              </a:rPr>
              <a:t>db</a:t>
            </a:r>
            <a:r>
              <a:rPr sz="1400" spc="20" dirty="0">
                <a:latin typeface="Georgia"/>
                <a:cs typeface="Georgia"/>
              </a:rPr>
              <a:t> </a:t>
            </a:r>
            <a:r>
              <a:rPr sz="1400" spc="-45" dirty="0">
                <a:latin typeface="Georgia"/>
                <a:cs typeface="Georgia"/>
              </a:rPr>
              <a:t>server</a:t>
            </a:r>
            <a:r>
              <a:rPr sz="1400" spc="15" dirty="0">
                <a:latin typeface="Georgia"/>
                <a:cs typeface="Georgia"/>
              </a:rPr>
              <a:t> </a:t>
            </a:r>
            <a:r>
              <a:rPr sz="1400" spc="-65" dirty="0">
                <a:latin typeface="Georgia"/>
                <a:cs typeface="Georgia"/>
              </a:rPr>
              <a:t>details.</a:t>
            </a:r>
            <a:endParaRPr sz="1400">
              <a:latin typeface="Georgia"/>
              <a:cs typeface="Georg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02004" y="3476370"/>
            <a:ext cx="5348605" cy="436245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12700" marR="5080">
              <a:lnSpc>
                <a:spcPts val="1550"/>
              </a:lnSpc>
              <a:spcBef>
                <a:spcPts val="260"/>
              </a:spcBef>
            </a:pPr>
            <a:r>
              <a:rPr sz="1400" spc="-80" dirty="0">
                <a:latin typeface="Georgia"/>
                <a:cs typeface="Georgia"/>
              </a:rPr>
              <a:t>Summary </a:t>
            </a:r>
            <a:r>
              <a:rPr sz="1400" spc="-60" dirty="0">
                <a:latin typeface="Georgia"/>
                <a:cs typeface="Georgia"/>
              </a:rPr>
              <a:t>page </a:t>
            </a:r>
            <a:r>
              <a:rPr sz="1400" spc="-25" dirty="0">
                <a:latin typeface="Georgia"/>
                <a:cs typeface="Georgia"/>
              </a:rPr>
              <a:t>will </a:t>
            </a:r>
            <a:r>
              <a:rPr sz="1400" spc="-85" dirty="0">
                <a:latin typeface="Georgia"/>
                <a:cs typeface="Georgia"/>
              </a:rPr>
              <a:t>open, </a:t>
            </a:r>
            <a:r>
              <a:rPr sz="1400" spc="-75" dirty="0">
                <a:latin typeface="Georgia"/>
                <a:cs typeface="Georgia"/>
              </a:rPr>
              <a:t>on </a:t>
            </a:r>
            <a:r>
              <a:rPr sz="1400" spc="-50" dirty="0">
                <a:latin typeface="Georgia"/>
                <a:cs typeface="Georgia"/>
              </a:rPr>
              <a:t>that </a:t>
            </a:r>
            <a:r>
              <a:rPr sz="1400" spc="-60" dirty="0">
                <a:latin typeface="Georgia"/>
                <a:cs typeface="Georgia"/>
              </a:rPr>
              <a:t>page </a:t>
            </a:r>
            <a:r>
              <a:rPr sz="1400" spc="-90" dirty="0">
                <a:latin typeface="Georgia"/>
                <a:cs typeface="Georgia"/>
              </a:rPr>
              <a:t>come </a:t>
            </a:r>
            <a:r>
              <a:rPr sz="1400" spc="-40" dirty="0">
                <a:latin typeface="Georgia"/>
                <a:cs typeface="Georgia"/>
              </a:rPr>
              <a:t>to </a:t>
            </a:r>
            <a:r>
              <a:rPr sz="1400" spc="-55" dirty="0">
                <a:latin typeface="Georgia"/>
                <a:cs typeface="Georgia"/>
              </a:rPr>
              <a:t>Connect section </a:t>
            </a:r>
            <a:r>
              <a:rPr sz="1400" spc="-40" dirty="0">
                <a:latin typeface="Georgia"/>
                <a:cs typeface="Georgia"/>
              </a:rPr>
              <a:t>to </a:t>
            </a:r>
            <a:r>
              <a:rPr sz="1400" spc="-70" dirty="0">
                <a:latin typeface="Georgia"/>
                <a:cs typeface="Georgia"/>
              </a:rPr>
              <a:t>see </a:t>
            </a:r>
            <a:r>
              <a:rPr sz="1400" spc="-55" dirty="0">
                <a:latin typeface="Georgia"/>
                <a:cs typeface="Georgia"/>
              </a:rPr>
              <a:t>the  </a:t>
            </a:r>
            <a:r>
              <a:rPr sz="1400" spc="-65" dirty="0">
                <a:latin typeface="Georgia"/>
                <a:cs typeface="Georgia"/>
              </a:rPr>
              <a:t>connection</a:t>
            </a:r>
            <a:r>
              <a:rPr sz="1400" spc="5" dirty="0">
                <a:latin typeface="Georgia"/>
                <a:cs typeface="Georgia"/>
              </a:rPr>
              <a:t> </a:t>
            </a:r>
            <a:r>
              <a:rPr sz="1400" spc="-60" dirty="0">
                <a:latin typeface="Georgia"/>
                <a:cs typeface="Georgia"/>
              </a:rPr>
              <a:t>details</a:t>
            </a:r>
            <a:r>
              <a:rPr sz="1400" spc="5" dirty="0">
                <a:latin typeface="Georgia"/>
                <a:cs typeface="Georgia"/>
              </a:rPr>
              <a:t> </a:t>
            </a:r>
            <a:r>
              <a:rPr sz="1400" spc="-35" dirty="0">
                <a:latin typeface="Georgia"/>
                <a:cs typeface="Georgia"/>
              </a:rPr>
              <a:t>to</a:t>
            </a:r>
            <a:r>
              <a:rPr sz="1400" spc="5" dirty="0">
                <a:latin typeface="Georgia"/>
                <a:cs typeface="Georgia"/>
              </a:rPr>
              <a:t> </a:t>
            </a:r>
            <a:r>
              <a:rPr sz="1400" spc="-65" dirty="0">
                <a:latin typeface="Georgia"/>
                <a:cs typeface="Georgia"/>
              </a:rPr>
              <a:t>connect</a:t>
            </a:r>
            <a:r>
              <a:rPr sz="1400" spc="5" dirty="0">
                <a:latin typeface="Georgia"/>
                <a:cs typeface="Georgia"/>
              </a:rPr>
              <a:t> </a:t>
            </a:r>
            <a:r>
              <a:rPr sz="1400" spc="-35" dirty="0">
                <a:latin typeface="Georgia"/>
                <a:cs typeface="Georgia"/>
              </a:rPr>
              <a:t>to</a:t>
            </a:r>
            <a:r>
              <a:rPr sz="1400" spc="10" dirty="0">
                <a:latin typeface="Georgia"/>
                <a:cs typeface="Georgia"/>
              </a:rPr>
              <a:t> </a:t>
            </a:r>
            <a:r>
              <a:rPr sz="1400" spc="-55" dirty="0">
                <a:latin typeface="Georgia"/>
                <a:cs typeface="Georgia"/>
              </a:rPr>
              <a:t>the</a:t>
            </a:r>
            <a:r>
              <a:rPr sz="1400" spc="5" dirty="0">
                <a:latin typeface="Georgia"/>
                <a:cs typeface="Georgia"/>
              </a:rPr>
              <a:t> </a:t>
            </a:r>
            <a:r>
              <a:rPr sz="1400" spc="-80" dirty="0">
                <a:latin typeface="Georgia"/>
                <a:cs typeface="Georgia"/>
              </a:rPr>
              <a:t>database</a:t>
            </a:r>
            <a:r>
              <a:rPr sz="1400" spc="5" dirty="0">
                <a:latin typeface="Georgia"/>
                <a:cs typeface="Georgia"/>
              </a:rPr>
              <a:t> </a:t>
            </a:r>
            <a:r>
              <a:rPr sz="1400" spc="-50" dirty="0">
                <a:latin typeface="Georgia"/>
                <a:cs typeface="Georgia"/>
              </a:rPr>
              <a:t>server.</a:t>
            </a:r>
            <a:endParaRPr sz="1400">
              <a:latin typeface="Georgia"/>
              <a:cs typeface="Georgi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02004" y="6969632"/>
            <a:ext cx="5812155" cy="1972945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12700" marR="70485">
              <a:lnSpc>
                <a:spcPts val="1550"/>
              </a:lnSpc>
              <a:spcBef>
                <a:spcPts val="260"/>
              </a:spcBef>
            </a:pPr>
            <a:r>
              <a:rPr sz="1400" spc="-40" dirty="0">
                <a:latin typeface="Georgia"/>
                <a:cs typeface="Georgia"/>
              </a:rPr>
              <a:t>Copy </a:t>
            </a:r>
            <a:r>
              <a:rPr sz="1400" spc="-60" dirty="0">
                <a:latin typeface="Georgia"/>
                <a:cs typeface="Georgia"/>
              </a:rPr>
              <a:t>the </a:t>
            </a:r>
            <a:r>
              <a:rPr sz="1400" spc="-65" dirty="0">
                <a:latin typeface="Georgia"/>
                <a:cs typeface="Georgia"/>
              </a:rPr>
              <a:t>Endpoint </a:t>
            </a:r>
            <a:r>
              <a:rPr sz="1400" spc="-70" dirty="0">
                <a:latin typeface="Georgia"/>
                <a:cs typeface="Georgia"/>
              </a:rPr>
              <a:t>of </a:t>
            </a:r>
            <a:r>
              <a:rPr sz="1400" spc="-60" dirty="0">
                <a:latin typeface="Georgia"/>
                <a:cs typeface="Georgia"/>
              </a:rPr>
              <a:t>the </a:t>
            </a:r>
            <a:r>
              <a:rPr sz="1400" spc="-90" dirty="0">
                <a:latin typeface="Georgia"/>
                <a:cs typeface="Georgia"/>
              </a:rPr>
              <a:t>db </a:t>
            </a:r>
            <a:r>
              <a:rPr sz="1400" spc="-50" dirty="0">
                <a:latin typeface="Georgia"/>
                <a:cs typeface="Georgia"/>
              </a:rPr>
              <a:t>server, </a:t>
            </a:r>
            <a:r>
              <a:rPr sz="1400" spc="-25" dirty="0">
                <a:latin typeface="Georgia"/>
                <a:cs typeface="Georgia"/>
              </a:rPr>
              <a:t>will </a:t>
            </a:r>
            <a:r>
              <a:rPr sz="1400" spc="-80" dirty="0">
                <a:latin typeface="Georgia"/>
                <a:cs typeface="Georgia"/>
              </a:rPr>
              <a:t>use </a:t>
            </a:r>
            <a:r>
              <a:rPr sz="1400" spc="-50" dirty="0">
                <a:latin typeface="Georgia"/>
                <a:cs typeface="Georgia"/>
              </a:rPr>
              <a:t>this </a:t>
            </a:r>
            <a:r>
              <a:rPr sz="1400" spc="-90" dirty="0">
                <a:latin typeface="Georgia"/>
                <a:cs typeface="Georgia"/>
              </a:rPr>
              <a:t>db </a:t>
            </a:r>
            <a:r>
              <a:rPr sz="1400" spc="-75" dirty="0">
                <a:latin typeface="Georgia"/>
                <a:cs typeface="Georgia"/>
              </a:rPr>
              <a:t>endpoint </a:t>
            </a:r>
            <a:r>
              <a:rPr sz="1400" spc="-40" dirty="0">
                <a:latin typeface="Georgia"/>
                <a:cs typeface="Georgia"/>
              </a:rPr>
              <a:t>to </a:t>
            </a:r>
            <a:r>
              <a:rPr sz="1400" spc="-65" dirty="0">
                <a:latin typeface="Georgia"/>
                <a:cs typeface="Georgia"/>
              </a:rPr>
              <a:t>connect </a:t>
            </a:r>
            <a:r>
              <a:rPr sz="1400" spc="-40" dirty="0">
                <a:latin typeface="Georgia"/>
                <a:cs typeface="Georgia"/>
              </a:rPr>
              <a:t>to </a:t>
            </a:r>
            <a:r>
              <a:rPr sz="1400" spc="-50" dirty="0">
                <a:latin typeface="Georgia"/>
                <a:cs typeface="Georgia"/>
              </a:rPr>
              <a:t>this  </a:t>
            </a:r>
            <a:r>
              <a:rPr sz="1400" spc="-90" dirty="0">
                <a:latin typeface="Georgia"/>
                <a:cs typeface="Georgia"/>
              </a:rPr>
              <a:t>db</a:t>
            </a:r>
            <a:r>
              <a:rPr sz="1400" spc="15" dirty="0">
                <a:latin typeface="Georgia"/>
                <a:cs typeface="Georgia"/>
              </a:rPr>
              <a:t> </a:t>
            </a:r>
            <a:r>
              <a:rPr sz="1400" spc="-55" dirty="0">
                <a:latin typeface="Georgia"/>
                <a:cs typeface="Georgia"/>
              </a:rPr>
              <a:t>server.</a:t>
            </a:r>
            <a:endParaRPr sz="1400">
              <a:latin typeface="Georgia"/>
              <a:cs typeface="Georgia"/>
            </a:endParaRPr>
          </a:p>
          <a:p>
            <a:pPr>
              <a:lnSpc>
                <a:spcPct val="100000"/>
              </a:lnSpc>
            </a:pPr>
            <a:endParaRPr sz="150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  <a:spcBef>
                <a:spcPts val="969"/>
              </a:spcBef>
            </a:pPr>
            <a:r>
              <a:rPr sz="2000" b="1" spc="20" dirty="0">
                <a:solidFill>
                  <a:srgbClr val="933634"/>
                </a:solidFill>
                <a:latin typeface="Arial"/>
                <a:cs typeface="Arial"/>
              </a:rPr>
              <a:t>CONNECT </a:t>
            </a:r>
            <a:r>
              <a:rPr sz="2000" b="1" spc="135" dirty="0">
                <a:solidFill>
                  <a:srgbClr val="933634"/>
                </a:solidFill>
                <a:latin typeface="Arial"/>
                <a:cs typeface="Arial"/>
              </a:rPr>
              <a:t>TO </a:t>
            </a:r>
            <a:r>
              <a:rPr sz="2000" b="1" spc="-55" dirty="0">
                <a:solidFill>
                  <a:srgbClr val="933634"/>
                </a:solidFill>
                <a:latin typeface="Arial"/>
                <a:cs typeface="Arial"/>
              </a:rPr>
              <a:t>RDS </a:t>
            </a:r>
            <a:r>
              <a:rPr sz="2000" b="1" spc="20" dirty="0">
                <a:solidFill>
                  <a:srgbClr val="933634"/>
                </a:solidFill>
                <a:latin typeface="Arial"/>
                <a:cs typeface="Arial"/>
              </a:rPr>
              <a:t>INSTANCE </a:t>
            </a:r>
            <a:r>
              <a:rPr sz="2000" b="1" spc="30" dirty="0">
                <a:solidFill>
                  <a:srgbClr val="933634"/>
                </a:solidFill>
                <a:latin typeface="Arial"/>
                <a:cs typeface="Arial"/>
              </a:rPr>
              <a:t>USING</a:t>
            </a:r>
            <a:r>
              <a:rPr sz="2000" b="1" spc="-275" dirty="0">
                <a:solidFill>
                  <a:srgbClr val="933634"/>
                </a:solidFill>
                <a:latin typeface="Arial"/>
                <a:cs typeface="Arial"/>
              </a:rPr>
              <a:t> </a:t>
            </a:r>
            <a:r>
              <a:rPr sz="2000" b="1" spc="30" dirty="0">
                <a:solidFill>
                  <a:srgbClr val="933634"/>
                </a:solidFill>
                <a:latin typeface="Arial"/>
                <a:cs typeface="Arial"/>
              </a:rPr>
              <a:t>CLIENTS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850">
              <a:latin typeface="Arial"/>
              <a:cs typeface="Arial"/>
            </a:endParaRPr>
          </a:p>
          <a:p>
            <a:pPr marL="12700">
              <a:lnSpc>
                <a:spcPts val="1630"/>
              </a:lnSpc>
            </a:pPr>
            <a:r>
              <a:rPr sz="1400" spc="-45" dirty="0">
                <a:latin typeface="Georgia"/>
                <a:cs typeface="Georgia"/>
              </a:rPr>
              <a:t>Use </a:t>
            </a:r>
            <a:r>
              <a:rPr sz="1400" spc="-10" dirty="0">
                <a:latin typeface="Georgia"/>
                <a:cs typeface="Georgia"/>
              </a:rPr>
              <a:t>MySQL </a:t>
            </a:r>
            <a:r>
              <a:rPr sz="1400" spc="-45" dirty="0">
                <a:latin typeface="Georgia"/>
                <a:cs typeface="Georgia"/>
              </a:rPr>
              <a:t>clients to </a:t>
            </a:r>
            <a:r>
              <a:rPr sz="1400" spc="-65" dirty="0">
                <a:latin typeface="Georgia"/>
                <a:cs typeface="Georgia"/>
              </a:rPr>
              <a:t>connect </a:t>
            </a:r>
            <a:r>
              <a:rPr sz="1400" spc="-40" dirty="0">
                <a:latin typeface="Georgia"/>
                <a:cs typeface="Georgia"/>
              </a:rPr>
              <a:t>to </a:t>
            </a:r>
            <a:r>
              <a:rPr sz="1400" spc="-30" dirty="0">
                <a:latin typeface="Georgia"/>
                <a:cs typeface="Georgia"/>
              </a:rPr>
              <a:t>RDS</a:t>
            </a:r>
            <a:r>
              <a:rPr sz="1400" spc="-15" dirty="0">
                <a:latin typeface="Georgia"/>
                <a:cs typeface="Georgia"/>
              </a:rPr>
              <a:t> </a:t>
            </a:r>
            <a:r>
              <a:rPr sz="1400" spc="-70" dirty="0">
                <a:latin typeface="Georgia"/>
                <a:cs typeface="Georgia"/>
              </a:rPr>
              <a:t>instances.</a:t>
            </a:r>
            <a:endParaRPr sz="1400">
              <a:latin typeface="Georgia"/>
              <a:cs typeface="Georgia"/>
            </a:endParaRPr>
          </a:p>
          <a:p>
            <a:pPr marL="12700" marR="481330">
              <a:lnSpc>
                <a:spcPts val="1550"/>
              </a:lnSpc>
              <a:spcBef>
                <a:spcPts val="115"/>
              </a:spcBef>
            </a:pPr>
            <a:r>
              <a:rPr sz="1400" spc="-60" dirty="0">
                <a:latin typeface="Georgia"/>
                <a:cs typeface="Georgia"/>
              </a:rPr>
              <a:t>Specify </a:t>
            </a:r>
            <a:r>
              <a:rPr sz="1400" spc="-65" dirty="0">
                <a:latin typeface="Georgia"/>
                <a:cs typeface="Georgia"/>
              </a:rPr>
              <a:t>End </a:t>
            </a:r>
            <a:r>
              <a:rPr sz="1400" spc="-40" dirty="0">
                <a:latin typeface="Georgia"/>
                <a:cs typeface="Georgia"/>
              </a:rPr>
              <a:t>Point </a:t>
            </a:r>
            <a:r>
              <a:rPr sz="1400" spc="-75" dirty="0">
                <a:latin typeface="Georgia"/>
                <a:cs typeface="Georgia"/>
              </a:rPr>
              <a:t>as </a:t>
            </a:r>
            <a:r>
              <a:rPr sz="1400" spc="-55" dirty="0">
                <a:latin typeface="Georgia"/>
                <a:cs typeface="Georgia"/>
              </a:rPr>
              <a:t>Host </a:t>
            </a:r>
            <a:r>
              <a:rPr sz="1400" spc="-45" dirty="0">
                <a:latin typeface="Georgia"/>
                <a:cs typeface="Georgia"/>
              </a:rPr>
              <a:t>or </a:t>
            </a:r>
            <a:r>
              <a:rPr sz="1400" spc="-5" dirty="0">
                <a:latin typeface="Georgia"/>
                <a:cs typeface="Georgia"/>
              </a:rPr>
              <a:t>IP </a:t>
            </a:r>
            <a:r>
              <a:rPr sz="1400" spc="-55" dirty="0">
                <a:latin typeface="Georgia"/>
                <a:cs typeface="Georgia"/>
              </a:rPr>
              <a:t>Address, </a:t>
            </a:r>
            <a:r>
              <a:rPr sz="1400" spc="-25" dirty="0">
                <a:latin typeface="Georgia"/>
                <a:cs typeface="Georgia"/>
              </a:rPr>
              <a:t>Port </a:t>
            </a:r>
            <a:r>
              <a:rPr sz="1400" spc="-110" dirty="0">
                <a:latin typeface="Georgia"/>
                <a:cs typeface="Georgia"/>
              </a:rPr>
              <a:t>3006, </a:t>
            </a:r>
            <a:r>
              <a:rPr sz="1400" spc="-90" dirty="0">
                <a:latin typeface="Georgia"/>
                <a:cs typeface="Georgia"/>
              </a:rPr>
              <a:t>and </a:t>
            </a:r>
            <a:r>
              <a:rPr sz="1400" spc="-60" dirty="0">
                <a:latin typeface="Georgia"/>
                <a:cs typeface="Georgia"/>
              </a:rPr>
              <a:t>specify </a:t>
            </a:r>
            <a:r>
              <a:rPr sz="1400" spc="-65" dirty="0">
                <a:latin typeface="Georgia"/>
                <a:cs typeface="Georgia"/>
              </a:rPr>
              <a:t>user </a:t>
            </a:r>
            <a:r>
              <a:rPr sz="1400" spc="-95" dirty="0">
                <a:latin typeface="Georgia"/>
                <a:cs typeface="Georgia"/>
              </a:rPr>
              <a:t>and  </a:t>
            </a:r>
            <a:r>
              <a:rPr sz="1400" spc="-65" dirty="0">
                <a:latin typeface="Georgia"/>
                <a:cs typeface="Georgia"/>
              </a:rPr>
              <a:t>password </a:t>
            </a:r>
            <a:r>
              <a:rPr sz="1400" spc="-75" dirty="0">
                <a:latin typeface="Georgia"/>
                <a:cs typeface="Georgia"/>
              </a:rPr>
              <a:t>combination </a:t>
            </a:r>
            <a:r>
              <a:rPr sz="1400" spc="-40" dirty="0">
                <a:latin typeface="Georgia"/>
                <a:cs typeface="Georgia"/>
              </a:rPr>
              <a:t>to </a:t>
            </a:r>
            <a:r>
              <a:rPr sz="1400" spc="-65" dirty="0">
                <a:latin typeface="Georgia"/>
                <a:cs typeface="Georgia"/>
              </a:rPr>
              <a:t>connect</a:t>
            </a:r>
            <a:r>
              <a:rPr sz="1400" spc="50" dirty="0">
                <a:latin typeface="Georgia"/>
                <a:cs typeface="Georgia"/>
              </a:rPr>
              <a:t> </a:t>
            </a:r>
            <a:r>
              <a:rPr sz="1400" spc="-40" dirty="0">
                <a:latin typeface="Georgia"/>
                <a:cs typeface="Georgia"/>
              </a:rPr>
              <a:t>to </a:t>
            </a:r>
            <a:r>
              <a:rPr sz="1400" spc="-30" dirty="0">
                <a:latin typeface="Georgia"/>
                <a:cs typeface="Georgia"/>
              </a:rPr>
              <a:t>RDS </a:t>
            </a:r>
            <a:r>
              <a:rPr sz="1400" spc="-20" dirty="0">
                <a:latin typeface="Georgia"/>
                <a:cs typeface="Georgia"/>
              </a:rPr>
              <a:t>DB </a:t>
            </a:r>
            <a:r>
              <a:rPr sz="1400" spc="-70" dirty="0">
                <a:latin typeface="Georgia"/>
                <a:cs typeface="Georgia"/>
              </a:rPr>
              <a:t>instance.</a:t>
            </a:r>
            <a:endParaRPr sz="14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25475" y="1266825"/>
            <a:ext cx="7070090" cy="9096375"/>
            <a:chOff x="625475" y="962025"/>
            <a:chExt cx="7070090" cy="9096375"/>
          </a:xfrm>
        </p:grpSpPr>
        <p:sp>
          <p:nvSpPr>
            <p:cNvPr id="3" name="object 3"/>
            <p:cNvSpPr/>
            <p:nvPr/>
          </p:nvSpPr>
          <p:spPr>
            <a:xfrm>
              <a:off x="625475" y="962025"/>
              <a:ext cx="6520688" cy="849376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2072005" y="4808473"/>
              <a:ext cx="3646804" cy="149352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902004" y="4408805"/>
            <a:ext cx="493331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60" dirty="0">
                <a:latin typeface="Georgia"/>
                <a:cs typeface="Georgia"/>
              </a:rPr>
              <a:t>Once</a:t>
            </a:r>
            <a:r>
              <a:rPr sz="1400" spc="10" dirty="0">
                <a:latin typeface="Georgia"/>
                <a:cs typeface="Georgia"/>
              </a:rPr>
              <a:t> </a:t>
            </a:r>
            <a:r>
              <a:rPr sz="1400" spc="-70" dirty="0">
                <a:latin typeface="Georgia"/>
                <a:cs typeface="Georgia"/>
              </a:rPr>
              <a:t>connected</a:t>
            </a:r>
            <a:r>
              <a:rPr sz="1400" spc="10" dirty="0">
                <a:latin typeface="Georgia"/>
                <a:cs typeface="Georgia"/>
              </a:rPr>
              <a:t> </a:t>
            </a:r>
            <a:r>
              <a:rPr sz="1400" spc="-55" dirty="0">
                <a:latin typeface="Georgia"/>
                <a:cs typeface="Georgia"/>
              </a:rPr>
              <a:t>you</a:t>
            </a:r>
            <a:r>
              <a:rPr sz="1400" spc="10" dirty="0">
                <a:latin typeface="Georgia"/>
                <a:cs typeface="Georgia"/>
              </a:rPr>
              <a:t> </a:t>
            </a:r>
            <a:r>
              <a:rPr sz="1400" spc="-75" dirty="0">
                <a:latin typeface="Georgia"/>
                <a:cs typeface="Georgia"/>
              </a:rPr>
              <a:t>can</a:t>
            </a:r>
            <a:r>
              <a:rPr sz="1400" spc="10" dirty="0">
                <a:latin typeface="Georgia"/>
                <a:cs typeface="Georgia"/>
              </a:rPr>
              <a:t> </a:t>
            </a:r>
            <a:r>
              <a:rPr sz="1400" spc="-80" dirty="0">
                <a:latin typeface="Georgia"/>
                <a:cs typeface="Georgia"/>
              </a:rPr>
              <a:t>be</a:t>
            </a:r>
            <a:r>
              <a:rPr sz="1400" spc="15" dirty="0">
                <a:latin typeface="Georgia"/>
                <a:cs typeface="Georgia"/>
              </a:rPr>
              <a:t> </a:t>
            </a:r>
            <a:r>
              <a:rPr sz="1400" spc="-70" dirty="0">
                <a:latin typeface="Georgia"/>
                <a:cs typeface="Georgia"/>
              </a:rPr>
              <a:t>able</a:t>
            </a:r>
            <a:r>
              <a:rPr sz="1400" spc="10" dirty="0">
                <a:latin typeface="Georgia"/>
                <a:cs typeface="Georgia"/>
              </a:rPr>
              <a:t> </a:t>
            </a:r>
            <a:r>
              <a:rPr sz="1400" spc="-75" dirty="0">
                <a:latin typeface="Georgia"/>
                <a:cs typeface="Georgia"/>
              </a:rPr>
              <a:t>see</a:t>
            </a:r>
            <a:r>
              <a:rPr sz="1400" spc="10" dirty="0">
                <a:latin typeface="Georgia"/>
                <a:cs typeface="Georgia"/>
              </a:rPr>
              <a:t> </a:t>
            </a:r>
            <a:r>
              <a:rPr sz="1400" spc="-60" dirty="0">
                <a:latin typeface="Georgia"/>
                <a:cs typeface="Georgia"/>
              </a:rPr>
              <a:t>the</a:t>
            </a:r>
            <a:r>
              <a:rPr sz="1400" spc="10" dirty="0">
                <a:latin typeface="Georgia"/>
                <a:cs typeface="Georgia"/>
              </a:rPr>
              <a:t> </a:t>
            </a:r>
            <a:r>
              <a:rPr sz="1400" spc="-75" dirty="0">
                <a:latin typeface="Georgia"/>
                <a:cs typeface="Georgia"/>
              </a:rPr>
              <a:t>databases</a:t>
            </a:r>
            <a:r>
              <a:rPr sz="1400" spc="5" dirty="0">
                <a:latin typeface="Georgia"/>
                <a:cs typeface="Georgia"/>
              </a:rPr>
              <a:t> </a:t>
            </a:r>
            <a:r>
              <a:rPr sz="1400" spc="-60" dirty="0">
                <a:latin typeface="Georgia"/>
                <a:cs typeface="Georgia"/>
              </a:rPr>
              <a:t>available</a:t>
            </a:r>
            <a:r>
              <a:rPr sz="1400" spc="15" dirty="0">
                <a:latin typeface="Georgia"/>
                <a:cs typeface="Georgia"/>
              </a:rPr>
              <a:t> </a:t>
            </a:r>
            <a:r>
              <a:rPr sz="1400" spc="-80" dirty="0">
                <a:latin typeface="Georgia"/>
                <a:cs typeface="Georgia"/>
              </a:rPr>
              <a:t>on</a:t>
            </a:r>
            <a:r>
              <a:rPr sz="1400" spc="-5" dirty="0">
                <a:latin typeface="Georgia"/>
                <a:cs typeface="Georgia"/>
              </a:rPr>
              <a:t> </a:t>
            </a:r>
            <a:r>
              <a:rPr sz="1400" spc="-40" dirty="0">
                <a:latin typeface="Georgia"/>
                <a:cs typeface="Georgia"/>
              </a:rPr>
              <a:t>RDS.</a:t>
            </a:r>
            <a:endParaRPr sz="1400" dirty="0">
              <a:latin typeface="Georgia"/>
              <a:cs typeface="Georgi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02004" y="6658736"/>
            <a:ext cx="5956935" cy="436245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12700" marR="5080">
              <a:lnSpc>
                <a:spcPts val="1550"/>
              </a:lnSpc>
              <a:spcBef>
                <a:spcPts val="265"/>
              </a:spcBef>
            </a:pPr>
            <a:r>
              <a:rPr sz="1400" spc="-60" dirty="0">
                <a:latin typeface="Georgia"/>
                <a:cs typeface="Georgia"/>
              </a:rPr>
              <a:t>Make sure </a:t>
            </a:r>
            <a:r>
              <a:rPr sz="1400" spc="-35" dirty="0">
                <a:latin typeface="Georgia"/>
                <a:cs typeface="Georgia"/>
              </a:rPr>
              <a:t>to </a:t>
            </a:r>
            <a:r>
              <a:rPr sz="1400" spc="-85" dirty="0">
                <a:latin typeface="Georgia"/>
                <a:cs typeface="Georgia"/>
              </a:rPr>
              <a:t>open </a:t>
            </a:r>
            <a:r>
              <a:rPr sz="1400" spc="-30" dirty="0">
                <a:latin typeface="Georgia"/>
                <a:cs typeface="Georgia"/>
              </a:rPr>
              <a:t>DB </a:t>
            </a:r>
            <a:r>
              <a:rPr sz="1400" spc="-70" dirty="0">
                <a:latin typeface="Georgia"/>
                <a:cs typeface="Georgia"/>
              </a:rPr>
              <a:t>instance </a:t>
            </a:r>
            <a:r>
              <a:rPr sz="1400" spc="-50" dirty="0">
                <a:latin typeface="Georgia"/>
                <a:cs typeface="Georgia"/>
              </a:rPr>
              <a:t>port </a:t>
            </a:r>
            <a:r>
              <a:rPr sz="1400" spc="-35" dirty="0">
                <a:latin typeface="Georgia"/>
                <a:cs typeface="Georgia"/>
              </a:rPr>
              <a:t>to </a:t>
            </a:r>
            <a:r>
              <a:rPr sz="1400" spc="-65" dirty="0">
                <a:latin typeface="Georgia"/>
                <a:cs typeface="Georgia"/>
              </a:rPr>
              <a:t>connect </a:t>
            </a:r>
            <a:r>
              <a:rPr sz="1400" spc="-70" dirty="0">
                <a:latin typeface="Georgia"/>
                <a:cs typeface="Georgia"/>
              </a:rPr>
              <a:t>in </a:t>
            </a:r>
            <a:r>
              <a:rPr sz="1400" spc="-30" dirty="0">
                <a:latin typeface="Georgia"/>
                <a:cs typeface="Georgia"/>
              </a:rPr>
              <a:t>RDS </a:t>
            </a:r>
            <a:r>
              <a:rPr sz="1400" spc="-45" dirty="0">
                <a:latin typeface="Georgia"/>
                <a:cs typeface="Georgia"/>
              </a:rPr>
              <a:t>security </a:t>
            </a:r>
            <a:r>
              <a:rPr sz="1400" spc="-50" dirty="0">
                <a:latin typeface="Georgia"/>
                <a:cs typeface="Georgia"/>
              </a:rPr>
              <a:t>Group, </a:t>
            </a:r>
            <a:r>
              <a:rPr sz="1400" spc="-55" dirty="0">
                <a:latin typeface="Georgia"/>
                <a:cs typeface="Georgia"/>
              </a:rPr>
              <a:t>otherwise  </a:t>
            </a:r>
            <a:r>
              <a:rPr sz="1400" spc="-50" dirty="0">
                <a:latin typeface="Georgia"/>
                <a:cs typeface="Georgia"/>
              </a:rPr>
              <a:t>you </a:t>
            </a:r>
            <a:r>
              <a:rPr sz="1400" spc="-25" dirty="0">
                <a:latin typeface="Georgia"/>
                <a:cs typeface="Georgia"/>
              </a:rPr>
              <a:t>will </a:t>
            </a:r>
            <a:r>
              <a:rPr sz="1400" spc="-55" dirty="0">
                <a:latin typeface="Georgia"/>
                <a:cs typeface="Georgia"/>
              </a:rPr>
              <a:t>not </a:t>
            </a:r>
            <a:r>
              <a:rPr sz="1400" spc="-80" dirty="0">
                <a:latin typeface="Georgia"/>
                <a:cs typeface="Georgia"/>
              </a:rPr>
              <a:t>be </a:t>
            </a:r>
            <a:r>
              <a:rPr sz="1400" spc="-75" dirty="0">
                <a:latin typeface="Georgia"/>
                <a:cs typeface="Georgia"/>
              </a:rPr>
              <a:t>able </a:t>
            </a:r>
            <a:r>
              <a:rPr sz="1400" spc="-45" dirty="0">
                <a:latin typeface="Georgia"/>
                <a:cs typeface="Georgia"/>
              </a:rPr>
              <a:t>to</a:t>
            </a:r>
            <a:r>
              <a:rPr sz="1400" spc="70" dirty="0">
                <a:latin typeface="Georgia"/>
                <a:cs typeface="Georgia"/>
              </a:rPr>
              <a:t> </a:t>
            </a:r>
            <a:r>
              <a:rPr sz="1400" spc="-65" dirty="0">
                <a:latin typeface="Georgia"/>
                <a:cs typeface="Georgia"/>
              </a:rPr>
              <a:t>connect.</a:t>
            </a:r>
            <a:endParaRPr sz="1400">
              <a:latin typeface="Georgia"/>
              <a:cs typeface="Georgi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423161" y="7439406"/>
            <a:ext cx="442722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spc="110" dirty="0">
                <a:solidFill>
                  <a:srgbClr val="E26C09"/>
                </a:solidFill>
                <a:latin typeface="Arial"/>
                <a:cs typeface="Arial"/>
              </a:rPr>
              <a:t>TERMINATE </a:t>
            </a:r>
            <a:r>
              <a:rPr sz="2200" b="1" spc="-65" dirty="0">
                <a:solidFill>
                  <a:srgbClr val="E26C09"/>
                </a:solidFill>
                <a:latin typeface="Arial"/>
                <a:cs typeface="Arial"/>
              </a:rPr>
              <a:t>RDS </a:t>
            </a:r>
            <a:r>
              <a:rPr sz="2200" b="1" spc="-20" dirty="0">
                <a:solidFill>
                  <a:srgbClr val="E26C09"/>
                </a:solidFill>
                <a:latin typeface="Arial"/>
                <a:cs typeface="Arial"/>
              </a:rPr>
              <a:t>DB</a:t>
            </a:r>
            <a:r>
              <a:rPr sz="2200" b="1" spc="-190" dirty="0">
                <a:solidFill>
                  <a:srgbClr val="E26C09"/>
                </a:solidFill>
                <a:latin typeface="Arial"/>
                <a:cs typeface="Arial"/>
              </a:rPr>
              <a:t> </a:t>
            </a:r>
            <a:r>
              <a:rPr sz="2200" b="1" spc="20" dirty="0">
                <a:solidFill>
                  <a:srgbClr val="E26C09"/>
                </a:solidFill>
                <a:latin typeface="Arial"/>
                <a:cs typeface="Arial"/>
              </a:rPr>
              <a:t>INSTANCE</a:t>
            </a:r>
            <a:endParaRPr sz="22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02004" y="8164830"/>
            <a:ext cx="5464175" cy="6343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625"/>
              </a:lnSpc>
              <a:spcBef>
                <a:spcPts val="100"/>
              </a:spcBef>
            </a:pPr>
            <a:r>
              <a:rPr sz="1400" spc="-60" dirty="0">
                <a:latin typeface="Georgia"/>
                <a:cs typeface="Georgia"/>
              </a:rPr>
              <a:t>Once</a:t>
            </a:r>
            <a:r>
              <a:rPr sz="1400" spc="10" dirty="0">
                <a:latin typeface="Georgia"/>
                <a:cs typeface="Georgia"/>
              </a:rPr>
              <a:t> </a:t>
            </a:r>
            <a:r>
              <a:rPr sz="1400" spc="-50" dirty="0">
                <a:latin typeface="Georgia"/>
                <a:cs typeface="Georgia"/>
              </a:rPr>
              <a:t>you</a:t>
            </a:r>
            <a:r>
              <a:rPr sz="1400" spc="5" dirty="0">
                <a:latin typeface="Georgia"/>
                <a:cs typeface="Georgia"/>
              </a:rPr>
              <a:t> </a:t>
            </a:r>
            <a:r>
              <a:rPr sz="1400" spc="-65" dirty="0">
                <a:latin typeface="Georgia"/>
                <a:cs typeface="Georgia"/>
              </a:rPr>
              <a:t>are</a:t>
            </a:r>
            <a:r>
              <a:rPr sz="1400" spc="5" dirty="0">
                <a:latin typeface="Georgia"/>
                <a:cs typeface="Georgia"/>
              </a:rPr>
              <a:t> </a:t>
            </a:r>
            <a:r>
              <a:rPr sz="1400" spc="-70" dirty="0">
                <a:latin typeface="Georgia"/>
                <a:cs typeface="Georgia"/>
              </a:rPr>
              <a:t>in</a:t>
            </a:r>
            <a:r>
              <a:rPr sz="1400" spc="5" dirty="0">
                <a:latin typeface="Georgia"/>
                <a:cs typeface="Georgia"/>
              </a:rPr>
              <a:t> </a:t>
            </a:r>
            <a:r>
              <a:rPr sz="1400" spc="-30" dirty="0">
                <a:latin typeface="Georgia"/>
                <a:cs typeface="Georgia"/>
              </a:rPr>
              <a:t>RDS</a:t>
            </a:r>
            <a:r>
              <a:rPr sz="1400" dirty="0">
                <a:latin typeface="Georgia"/>
                <a:cs typeface="Georgia"/>
              </a:rPr>
              <a:t> </a:t>
            </a:r>
            <a:r>
              <a:rPr sz="1400" spc="-65" dirty="0">
                <a:latin typeface="Georgia"/>
                <a:cs typeface="Georgia"/>
              </a:rPr>
              <a:t>page,</a:t>
            </a:r>
            <a:r>
              <a:rPr sz="1400" spc="15" dirty="0">
                <a:latin typeface="Georgia"/>
                <a:cs typeface="Georgia"/>
              </a:rPr>
              <a:t> </a:t>
            </a:r>
            <a:r>
              <a:rPr sz="1400" spc="-45" dirty="0">
                <a:latin typeface="Georgia"/>
                <a:cs typeface="Georgia"/>
              </a:rPr>
              <a:t>click</a:t>
            </a:r>
            <a:r>
              <a:rPr sz="1400" spc="15" dirty="0">
                <a:latin typeface="Georgia"/>
                <a:cs typeface="Georgia"/>
              </a:rPr>
              <a:t> </a:t>
            </a:r>
            <a:r>
              <a:rPr sz="1400" spc="-70" dirty="0">
                <a:latin typeface="Georgia"/>
                <a:cs typeface="Georgia"/>
              </a:rPr>
              <a:t>in</a:t>
            </a:r>
            <a:r>
              <a:rPr sz="1400" spc="5" dirty="0">
                <a:latin typeface="Georgia"/>
                <a:cs typeface="Georgia"/>
              </a:rPr>
              <a:t> </a:t>
            </a:r>
            <a:r>
              <a:rPr sz="1400" spc="-60" dirty="0">
                <a:latin typeface="Georgia"/>
                <a:cs typeface="Georgia"/>
              </a:rPr>
              <a:t>Instances</a:t>
            </a:r>
            <a:r>
              <a:rPr sz="1400" spc="10" dirty="0">
                <a:latin typeface="Georgia"/>
                <a:cs typeface="Georgia"/>
              </a:rPr>
              <a:t> </a:t>
            </a:r>
            <a:r>
              <a:rPr sz="1400" spc="-65" dirty="0">
                <a:latin typeface="Georgia"/>
                <a:cs typeface="Georgia"/>
              </a:rPr>
              <a:t>tab.</a:t>
            </a:r>
            <a:endParaRPr sz="1400">
              <a:latin typeface="Georgia"/>
              <a:cs typeface="Georgia"/>
            </a:endParaRPr>
          </a:p>
          <a:p>
            <a:pPr marL="12700" marR="5080">
              <a:lnSpc>
                <a:spcPts val="1540"/>
              </a:lnSpc>
              <a:spcBef>
                <a:spcPts val="114"/>
              </a:spcBef>
            </a:pPr>
            <a:r>
              <a:rPr sz="1400" spc="-25" dirty="0">
                <a:latin typeface="Georgia"/>
                <a:cs typeface="Georgia"/>
              </a:rPr>
              <a:t>Then </a:t>
            </a:r>
            <a:r>
              <a:rPr sz="1400" spc="-45" dirty="0">
                <a:latin typeface="Georgia"/>
                <a:cs typeface="Georgia"/>
              </a:rPr>
              <a:t>select </a:t>
            </a:r>
            <a:r>
              <a:rPr sz="1400" spc="-70" dirty="0">
                <a:latin typeface="Georgia"/>
                <a:cs typeface="Georgia"/>
              </a:rPr>
              <a:t>instance, </a:t>
            </a:r>
            <a:r>
              <a:rPr sz="1400" spc="-15" dirty="0">
                <a:latin typeface="Georgia"/>
                <a:cs typeface="Georgia"/>
              </a:rPr>
              <a:t>go </a:t>
            </a:r>
            <a:r>
              <a:rPr sz="1400" spc="-35" dirty="0">
                <a:latin typeface="Georgia"/>
                <a:cs typeface="Georgia"/>
              </a:rPr>
              <a:t>to </a:t>
            </a:r>
            <a:r>
              <a:rPr sz="1400" spc="-60" dirty="0">
                <a:latin typeface="Georgia"/>
                <a:cs typeface="Georgia"/>
              </a:rPr>
              <a:t>Instance </a:t>
            </a:r>
            <a:r>
              <a:rPr sz="1400" spc="-45" dirty="0">
                <a:latin typeface="Georgia"/>
                <a:cs typeface="Georgia"/>
              </a:rPr>
              <a:t>Actions </a:t>
            </a:r>
            <a:r>
              <a:rPr sz="1400" spc="-65" dirty="0">
                <a:latin typeface="Georgia"/>
                <a:cs typeface="Georgia"/>
              </a:rPr>
              <a:t>tab, </a:t>
            </a:r>
            <a:r>
              <a:rPr sz="1400" spc="-70" dirty="0">
                <a:latin typeface="Georgia"/>
                <a:cs typeface="Georgia"/>
              </a:rPr>
              <a:t>choose </a:t>
            </a:r>
            <a:r>
              <a:rPr sz="1400" spc="-40" dirty="0">
                <a:latin typeface="Georgia"/>
                <a:cs typeface="Georgia"/>
              </a:rPr>
              <a:t>Delete to </a:t>
            </a:r>
            <a:r>
              <a:rPr sz="1400" spc="-30" dirty="0">
                <a:latin typeface="Georgia"/>
                <a:cs typeface="Georgia"/>
              </a:rPr>
              <a:t>RDS </a:t>
            </a:r>
            <a:r>
              <a:rPr sz="1400" spc="-25" dirty="0">
                <a:latin typeface="Georgia"/>
                <a:cs typeface="Georgia"/>
              </a:rPr>
              <a:t>DB  </a:t>
            </a:r>
            <a:r>
              <a:rPr sz="1400" spc="-60" dirty="0">
                <a:latin typeface="Georgia"/>
                <a:cs typeface="Georgia"/>
              </a:rPr>
              <a:t>Instance.</a:t>
            </a:r>
            <a:endParaRPr sz="14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04825" y="890320"/>
            <a:ext cx="7190740" cy="9168130"/>
            <a:chOff x="504825" y="890320"/>
            <a:chExt cx="7190740" cy="9168130"/>
          </a:xfrm>
        </p:grpSpPr>
        <p:sp>
          <p:nvSpPr>
            <p:cNvPr id="3" name="object 3"/>
            <p:cNvSpPr/>
            <p:nvPr/>
          </p:nvSpPr>
          <p:spPr>
            <a:xfrm>
              <a:off x="504825" y="890320"/>
              <a:ext cx="6689090" cy="854176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914400" y="4126230"/>
              <a:ext cx="5751830" cy="451421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902004" y="3493134"/>
            <a:ext cx="5710555" cy="436245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12700" marR="5080">
              <a:lnSpc>
                <a:spcPts val="1550"/>
              </a:lnSpc>
              <a:spcBef>
                <a:spcPts val="260"/>
              </a:spcBef>
            </a:pPr>
            <a:r>
              <a:rPr sz="1400" spc="-30" dirty="0">
                <a:latin typeface="Georgia"/>
                <a:cs typeface="Georgia"/>
              </a:rPr>
              <a:t>Next, </a:t>
            </a:r>
            <a:r>
              <a:rPr sz="1400" spc="-80" dirty="0">
                <a:latin typeface="Georgia"/>
                <a:cs typeface="Georgia"/>
              </a:rPr>
              <a:t>no </a:t>
            </a:r>
            <a:r>
              <a:rPr sz="1400" spc="-55" dirty="0">
                <a:latin typeface="Georgia"/>
                <a:cs typeface="Georgia"/>
              </a:rPr>
              <a:t>for create </a:t>
            </a:r>
            <a:r>
              <a:rPr sz="1400" spc="-65" dirty="0">
                <a:latin typeface="Georgia"/>
                <a:cs typeface="Georgia"/>
              </a:rPr>
              <a:t>final </a:t>
            </a:r>
            <a:r>
              <a:rPr sz="1400" spc="-70" dirty="0">
                <a:latin typeface="Georgia"/>
                <a:cs typeface="Georgia"/>
              </a:rPr>
              <a:t>snapshot, </a:t>
            </a:r>
            <a:r>
              <a:rPr sz="1400" spc="-60" dirty="0">
                <a:latin typeface="Georgia"/>
                <a:cs typeface="Georgia"/>
              </a:rPr>
              <a:t>acknowledge </a:t>
            </a:r>
            <a:r>
              <a:rPr sz="1400" spc="-45" dirty="0">
                <a:latin typeface="Georgia"/>
                <a:cs typeface="Georgia"/>
              </a:rPr>
              <a:t>it, </a:t>
            </a:r>
            <a:r>
              <a:rPr sz="1400" spc="-65" dirty="0">
                <a:latin typeface="Georgia"/>
                <a:cs typeface="Georgia"/>
              </a:rPr>
              <a:t>then </a:t>
            </a:r>
            <a:r>
              <a:rPr sz="1400" spc="-55" dirty="0">
                <a:latin typeface="Georgia"/>
                <a:cs typeface="Georgia"/>
              </a:rPr>
              <a:t>enter </a:t>
            </a:r>
            <a:r>
              <a:rPr sz="1400" spc="-65" dirty="0">
                <a:latin typeface="Georgia"/>
                <a:cs typeface="Georgia"/>
              </a:rPr>
              <a:t>“delete </a:t>
            </a:r>
            <a:r>
              <a:rPr sz="1400" spc="-100" dirty="0">
                <a:latin typeface="Georgia"/>
                <a:cs typeface="Georgia"/>
              </a:rPr>
              <a:t>me”, </a:t>
            </a:r>
            <a:r>
              <a:rPr sz="1400" spc="-35" dirty="0">
                <a:latin typeface="Georgia"/>
                <a:cs typeface="Georgia"/>
              </a:rPr>
              <a:t>next  </a:t>
            </a:r>
            <a:r>
              <a:rPr sz="1400" spc="-45" dirty="0">
                <a:latin typeface="Georgia"/>
                <a:cs typeface="Georgia"/>
              </a:rPr>
              <a:t>click </a:t>
            </a:r>
            <a:r>
              <a:rPr sz="1400" spc="-80" dirty="0">
                <a:latin typeface="Georgia"/>
                <a:cs typeface="Georgia"/>
              </a:rPr>
              <a:t>on</a:t>
            </a:r>
            <a:r>
              <a:rPr sz="1400" spc="60" dirty="0">
                <a:latin typeface="Georgia"/>
                <a:cs typeface="Georgia"/>
              </a:rPr>
              <a:t> </a:t>
            </a:r>
            <a:r>
              <a:rPr sz="1400" spc="-50" dirty="0">
                <a:latin typeface="Georgia"/>
                <a:cs typeface="Georgia"/>
              </a:rPr>
              <a:t>Delete.</a:t>
            </a:r>
            <a:endParaRPr sz="1400">
              <a:latin typeface="Georgia"/>
              <a:cs typeface="Georgia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5562600" y="990600"/>
            <a:ext cx="685800" cy="76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2004" y="1249680"/>
            <a:ext cx="5971540" cy="805496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5100">
              <a:lnSpc>
                <a:spcPct val="100000"/>
              </a:lnSpc>
              <a:spcBef>
                <a:spcPts val="100"/>
              </a:spcBef>
            </a:pPr>
            <a:r>
              <a:rPr sz="2000" b="1" spc="40" dirty="0">
                <a:solidFill>
                  <a:srgbClr val="365F91"/>
                </a:solidFill>
                <a:latin typeface="Arial"/>
                <a:cs typeface="Arial"/>
              </a:rPr>
              <a:t>RELATIONAL </a:t>
            </a:r>
            <a:r>
              <a:rPr sz="2000" b="1" spc="-25" dirty="0">
                <a:solidFill>
                  <a:srgbClr val="365F91"/>
                </a:solidFill>
                <a:latin typeface="Arial"/>
                <a:cs typeface="Arial"/>
              </a:rPr>
              <a:t>DATABASE SERVICE</a:t>
            </a:r>
            <a:r>
              <a:rPr sz="2000" b="1" spc="-120" dirty="0">
                <a:solidFill>
                  <a:srgbClr val="365F91"/>
                </a:solidFill>
                <a:latin typeface="Arial"/>
                <a:cs typeface="Arial"/>
              </a:rPr>
              <a:t> </a:t>
            </a:r>
            <a:r>
              <a:rPr sz="2000" b="1" spc="-35" dirty="0">
                <a:solidFill>
                  <a:srgbClr val="365F91"/>
                </a:solidFill>
                <a:latin typeface="Arial"/>
                <a:cs typeface="Arial"/>
              </a:rPr>
              <a:t>(RDS)</a:t>
            </a:r>
            <a:endParaRPr sz="20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800" dirty="0">
              <a:latin typeface="Arial"/>
              <a:cs typeface="Arial"/>
            </a:endParaRPr>
          </a:p>
          <a:p>
            <a:pPr marL="12700" marR="5080" algn="just">
              <a:lnSpc>
                <a:spcPct val="91700"/>
              </a:lnSpc>
            </a:pPr>
            <a:r>
              <a:rPr sz="1400" b="1" spc="-80" dirty="0">
                <a:latin typeface="Arial"/>
                <a:cs typeface="Arial"/>
              </a:rPr>
              <a:t>Amazon </a:t>
            </a:r>
            <a:r>
              <a:rPr sz="1400" b="1" spc="-40" dirty="0">
                <a:latin typeface="Arial"/>
                <a:cs typeface="Arial"/>
              </a:rPr>
              <a:t>Relational </a:t>
            </a:r>
            <a:r>
              <a:rPr sz="1400" b="1" spc="-70" dirty="0">
                <a:latin typeface="Arial"/>
                <a:cs typeface="Arial"/>
              </a:rPr>
              <a:t>Database </a:t>
            </a:r>
            <a:r>
              <a:rPr sz="1400" b="1" spc="-80" dirty="0">
                <a:latin typeface="Arial"/>
                <a:cs typeface="Arial"/>
              </a:rPr>
              <a:t>Service </a:t>
            </a:r>
            <a:r>
              <a:rPr sz="1400" b="1" spc="-70" dirty="0">
                <a:latin typeface="Arial"/>
                <a:cs typeface="Arial"/>
              </a:rPr>
              <a:t>(Amazon </a:t>
            </a:r>
            <a:r>
              <a:rPr sz="1400" b="1" spc="-30" dirty="0">
                <a:latin typeface="Arial"/>
                <a:cs typeface="Arial"/>
              </a:rPr>
              <a:t>RDS) </a:t>
            </a:r>
            <a:r>
              <a:rPr sz="1400" spc="-55" dirty="0">
                <a:latin typeface="Georgia"/>
                <a:cs typeface="Georgia"/>
              </a:rPr>
              <a:t>is </a:t>
            </a:r>
            <a:r>
              <a:rPr sz="1400" spc="-95" dirty="0">
                <a:latin typeface="Georgia"/>
                <a:cs typeface="Georgia"/>
              </a:rPr>
              <a:t>a </a:t>
            </a:r>
            <a:r>
              <a:rPr sz="1400" spc="-65" dirty="0">
                <a:latin typeface="Georgia"/>
                <a:cs typeface="Georgia"/>
              </a:rPr>
              <a:t>web </a:t>
            </a:r>
            <a:r>
              <a:rPr sz="1400" spc="-50" dirty="0">
                <a:latin typeface="Georgia"/>
                <a:cs typeface="Georgia"/>
              </a:rPr>
              <a:t>service that  </a:t>
            </a:r>
            <a:r>
              <a:rPr sz="1400" spc="-85" dirty="0">
                <a:latin typeface="Georgia"/>
                <a:cs typeface="Georgia"/>
              </a:rPr>
              <a:t>makes </a:t>
            </a:r>
            <a:r>
              <a:rPr sz="1400" spc="-30" dirty="0">
                <a:latin typeface="Georgia"/>
                <a:cs typeface="Georgia"/>
              </a:rPr>
              <a:t>it </a:t>
            </a:r>
            <a:r>
              <a:rPr sz="1400" spc="-70" dirty="0">
                <a:latin typeface="Georgia"/>
                <a:cs typeface="Georgia"/>
              </a:rPr>
              <a:t>easier </a:t>
            </a:r>
            <a:r>
              <a:rPr sz="1400" spc="-35" dirty="0">
                <a:latin typeface="Georgia"/>
                <a:cs typeface="Georgia"/>
              </a:rPr>
              <a:t>to </a:t>
            </a:r>
            <a:r>
              <a:rPr sz="1400" spc="-45" dirty="0">
                <a:latin typeface="Georgia"/>
                <a:cs typeface="Georgia"/>
              </a:rPr>
              <a:t>set </a:t>
            </a:r>
            <a:r>
              <a:rPr sz="1400" spc="-90" dirty="0">
                <a:latin typeface="Georgia"/>
                <a:cs typeface="Georgia"/>
              </a:rPr>
              <a:t>up, </a:t>
            </a:r>
            <a:r>
              <a:rPr sz="1400" spc="-70" dirty="0">
                <a:latin typeface="Georgia"/>
                <a:cs typeface="Georgia"/>
              </a:rPr>
              <a:t>operate, </a:t>
            </a:r>
            <a:r>
              <a:rPr sz="1400" spc="-90" dirty="0">
                <a:latin typeface="Georgia"/>
                <a:cs typeface="Georgia"/>
              </a:rPr>
              <a:t>and </a:t>
            </a:r>
            <a:r>
              <a:rPr sz="1400" spc="-60" dirty="0">
                <a:latin typeface="Georgia"/>
                <a:cs typeface="Georgia"/>
              </a:rPr>
              <a:t>scale </a:t>
            </a:r>
            <a:r>
              <a:rPr sz="1400" spc="-95" dirty="0">
                <a:latin typeface="Georgia"/>
                <a:cs typeface="Georgia"/>
              </a:rPr>
              <a:t>a </a:t>
            </a:r>
            <a:r>
              <a:rPr sz="1400" spc="-55" dirty="0">
                <a:latin typeface="Georgia"/>
                <a:cs typeface="Georgia"/>
              </a:rPr>
              <a:t>relational </a:t>
            </a:r>
            <a:r>
              <a:rPr sz="1400" spc="-80" dirty="0">
                <a:latin typeface="Georgia"/>
                <a:cs typeface="Georgia"/>
              </a:rPr>
              <a:t>database </a:t>
            </a:r>
            <a:r>
              <a:rPr sz="1400" spc="-70" dirty="0">
                <a:latin typeface="Georgia"/>
                <a:cs typeface="Georgia"/>
              </a:rPr>
              <a:t>in </a:t>
            </a:r>
            <a:r>
              <a:rPr sz="1400" spc="-55" dirty="0">
                <a:latin typeface="Georgia"/>
                <a:cs typeface="Georgia"/>
              </a:rPr>
              <a:t>the </a:t>
            </a:r>
            <a:r>
              <a:rPr sz="1400" spc="-65" dirty="0">
                <a:latin typeface="Georgia"/>
                <a:cs typeface="Georgia"/>
              </a:rPr>
              <a:t>cloud. </a:t>
            </a:r>
            <a:r>
              <a:rPr sz="1400" spc="-10" dirty="0">
                <a:latin typeface="Georgia"/>
                <a:cs typeface="Georgia"/>
              </a:rPr>
              <a:t>It  </a:t>
            </a:r>
            <a:r>
              <a:rPr sz="1400" spc="-60" dirty="0">
                <a:latin typeface="Georgia"/>
                <a:cs typeface="Georgia"/>
              </a:rPr>
              <a:t>provides cost-efficient, </a:t>
            </a:r>
            <a:r>
              <a:rPr sz="1400" spc="-55" dirty="0">
                <a:latin typeface="Georgia"/>
                <a:cs typeface="Georgia"/>
              </a:rPr>
              <a:t>resizable </a:t>
            </a:r>
            <a:r>
              <a:rPr sz="1400" spc="-60" dirty="0">
                <a:latin typeface="Georgia"/>
                <a:cs typeface="Georgia"/>
              </a:rPr>
              <a:t>capacity </a:t>
            </a:r>
            <a:r>
              <a:rPr sz="1400" spc="-55" dirty="0">
                <a:latin typeface="Georgia"/>
                <a:cs typeface="Georgia"/>
              </a:rPr>
              <a:t>for </a:t>
            </a:r>
            <a:r>
              <a:rPr sz="1400" spc="-90" dirty="0">
                <a:latin typeface="Georgia"/>
                <a:cs typeface="Georgia"/>
              </a:rPr>
              <a:t>an </a:t>
            </a:r>
            <a:r>
              <a:rPr sz="1400" spc="-60" dirty="0">
                <a:latin typeface="Georgia"/>
                <a:cs typeface="Georgia"/>
              </a:rPr>
              <a:t>industry-standard </a:t>
            </a:r>
            <a:r>
              <a:rPr sz="1400" spc="-55" dirty="0">
                <a:latin typeface="Georgia"/>
                <a:cs typeface="Georgia"/>
              </a:rPr>
              <a:t>relational  </a:t>
            </a:r>
            <a:r>
              <a:rPr sz="1400" spc="-80" dirty="0">
                <a:latin typeface="Georgia"/>
                <a:cs typeface="Georgia"/>
              </a:rPr>
              <a:t>database </a:t>
            </a:r>
            <a:r>
              <a:rPr sz="1400" spc="-90" dirty="0">
                <a:latin typeface="Georgia"/>
                <a:cs typeface="Georgia"/>
              </a:rPr>
              <a:t>and </a:t>
            </a:r>
            <a:r>
              <a:rPr sz="1400" spc="-75" dirty="0">
                <a:latin typeface="Georgia"/>
                <a:cs typeface="Georgia"/>
              </a:rPr>
              <a:t>manages </a:t>
            </a:r>
            <a:r>
              <a:rPr sz="1400" spc="-95" dirty="0">
                <a:latin typeface="Georgia"/>
                <a:cs typeface="Georgia"/>
              </a:rPr>
              <a:t>common</a:t>
            </a:r>
            <a:r>
              <a:rPr sz="1400" spc="-80" dirty="0">
                <a:latin typeface="Georgia"/>
                <a:cs typeface="Georgia"/>
              </a:rPr>
              <a:t> </a:t>
            </a:r>
            <a:r>
              <a:rPr sz="1400" spc="-75" dirty="0">
                <a:latin typeface="Georgia"/>
                <a:cs typeface="Georgia"/>
              </a:rPr>
              <a:t>database </a:t>
            </a:r>
            <a:r>
              <a:rPr sz="1400" spc="-65" dirty="0">
                <a:latin typeface="Georgia"/>
                <a:cs typeface="Georgia"/>
              </a:rPr>
              <a:t>administration </a:t>
            </a:r>
            <a:r>
              <a:rPr sz="1400" spc="-55" dirty="0">
                <a:latin typeface="Georgia"/>
                <a:cs typeface="Georgia"/>
              </a:rPr>
              <a:t>tasks.</a:t>
            </a:r>
            <a:endParaRPr sz="1400" dirty="0">
              <a:latin typeface="Georgia"/>
              <a:cs typeface="Georgia"/>
            </a:endParaRPr>
          </a:p>
          <a:p>
            <a:pPr>
              <a:lnSpc>
                <a:spcPct val="100000"/>
              </a:lnSpc>
            </a:pPr>
            <a:endParaRPr sz="2200" dirty="0">
              <a:latin typeface="Georgia"/>
              <a:cs typeface="Georgia"/>
            </a:endParaRPr>
          </a:p>
          <a:p>
            <a:pPr marL="12700" marR="7620" algn="just">
              <a:lnSpc>
                <a:spcPct val="92000"/>
              </a:lnSpc>
            </a:pPr>
            <a:r>
              <a:rPr sz="1400" b="1" spc="-10" dirty="0">
                <a:latin typeface="Arial"/>
                <a:cs typeface="Arial"/>
              </a:rPr>
              <a:t>DB </a:t>
            </a:r>
            <a:r>
              <a:rPr sz="1400" b="1" spc="-85" dirty="0">
                <a:latin typeface="Arial"/>
                <a:cs typeface="Arial"/>
              </a:rPr>
              <a:t>Instances: </a:t>
            </a:r>
            <a:r>
              <a:rPr sz="1400" spc="-10" dirty="0">
                <a:latin typeface="Georgia"/>
                <a:cs typeface="Georgia"/>
              </a:rPr>
              <a:t>The </a:t>
            </a:r>
            <a:r>
              <a:rPr sz="1400" spc="-70" dirty="0">
                <a:latin typeface="Georgia"/>
                <a:cs typeface="Georgia"/>
              </a:rPr>
              <a:t>basic </a:t>
            </a:r>
            <a:r>
              <a:rPr sz="1400" spc="-55" dirty="0">
                <a:latin typeface="Georgia"/>
                <a:cs typeface="Georgia"/>
              </a:rPr>
              <a:t>building </a:t>
            </a:r>
            <a:r>
              <a:rPr sz="1400" spc="-60" dirty="0">
                <a:latin typeface="Georgia"/>
                <a:cs typeface="Georgia"/>
              </a:rPr>
              <a:t>block </a:t>
            </a:r>
            <a:r>
              <a:rPr sz="1400" spc="-65" dirty="0">
                <a:latin typeface="Georgia"/>
                <a:cs typeface="Georgia"/>
              </a:rPr>
              <a:t>of Amazon </a:t>
            </a:r>
            <a:r>
              <a:rPr sz="1400" spc="-30" dirty="0">
                <a:latin typeface="Georgia"/>
                <a:cs typeface="Georgia"/>
              </a:rPr>
              <a:t>RDS </a:t>
            </a:r>
            <a:r>
              <a:rPr sz="1400" spc="-55" dirty="0">
                <a:latin typeface="Georgia"/>
                <a:cs typeface="Georgia"/>
              </a:rPr>
              <a:t>is the </a:t>
            </a:r>
            <a:r>
              <a:rPr sz="1400" spc="-20" dirty="0">
                <a:latin typeface="Georgia"/>
                <a:cs typeface="Georgia"/>
              </a:rPr>
              <a:t>DB </a:t>
            </a:r>
            <a:r>
              <a:rPr sz="1400" spc="-70" dirty="0">
                <a:latin typeface="Georgia"/>
                <a:cs typeface="Georgia"/>
              </a:rPr>
              <a:t>instance. </a:t>
            </a:r>
            <a:r>
              <a:rPr sz="1400" spc="25" dirty="0">
                <a:latin typeface="Georgia"/>
                <a:cs typeface="Georgia"/>
              </a:rPr>
              <a:t>A  </a:t>
            </a:r>
            <a:r>
              <a:rPr sz="1400" spc="-20" dirty="0">
                <a:latin typeface="Georgia"/>
                <a:cs typeface="Georgia"/>
              </a:rPr>
              <a:t>DB </a:t>
            </a:r>
            <a:r>
              <a:rPr sz="1400" spc="-70" dirty="0">
                <a:latin typeface="Georgia"/>
                <a:cs typeface="Georgia"/>
              </a:rPr>
              <a:t>instance </a:t>
            </a:r>
            <a:r>
              <a:rPr sz="1400" spc="-55" dirty="0">
                <a:latin typeface="Georgia"/>
                <a:cs typeface="Georgia"/>
              </a:rPr>
              <a:t>is </a:t>
            </a:r>
            <a:r>
              <a:rPr sz="1400" spc="-90" dirty="0">
                <a:latin typeface="Georgia"/>
                <a:cs typeface="Georgia"/>
              </a:rPr>
              <a:t>an </a:t>
            </a:r>
            <a:r>
              <a:rPr sz="1400" spc="-60" dirty="0">
                <a:latin typeface="Georgia"/>
                <a:cs typeface="Georgia"/>
              </a:rPr>
              <a:t>isolated </a:t>
            </a:r>
            <a:r>
              <a:rPr sz="1400" spc="-75" dirty="0">
                <a:latin typeface="Georgia"/>
                <a:cs typeface="Georgia"/>
              </a:rPr>
              <a:t>database </a:t>
            </a:r>
            <a:r>
              <a:rPr sz="1400" spc="-70" dirty="0">
                <a:latin typeface="Georgia"/>
                <a:cs typeface="Georgia"/>
              </a:rPr>
              <a:t>environment in </a:t>
            </a:r>
            <a:r>
              <a:rPr sz="1400" spc="-55" dirty="0">
                <a:latin typeface="Georgia"/>
                <a:cs typeface="Georgia"/>
              </a:rPr>
              <a:t>the </a:t>
            </a:r>
            <a:r>
              <a:rPr sz="1400" spc="-65" dirty="0">
                <a:latin typeface="Georgia"/>
                <a:cs typeface="Georgia"/>
              </a:rPr>
              <a:t>cloud. </a:t>
            </a:r>
            <a:r>
              <a:rPr sz="1400" spc="25" dirty="0">
                <a:latin typeface="Georgia"/>
                <a:cs typeface="Georgia"/>
              </a:rPr>
              <a:t>A </a:t>
            </a:r>
            <a:r>
              <a:rPr sz="1400" spc="-20" dirty="0">
                <a:latin typeface="Georgia"/>
                <a:cs typeface="Georgia"/>
              </a:rPr>
              <a:t>DB </a:t>
            </a:r>
            <a:r>
              <a:rPr sz="1400" spc="-70" dirty="0">
                <a:latin typeface="Georgia"/>
                <a:cs typeface="Georgia"/>
              </a:rPr>
              <a:t>instance </a:t>
            </a:r>
            <a:r>
              <a:rPr sz="1400" spc="-75" dirty="0">
                <a:latin typeface="Georgia"/>
                <a:cs typeface="Georgia"/>
              </a:rPr>
              <a:t>can  </a:t>
            </a:r>
            <a:r>
              <a:rPr sz="1400" spc="-65" dirty="0">
                <a:latin typeface="Georgia"/>
                <a:cs typeface="Georgia"/>
              </a:rPr>
              <a:t>contain multiple </a:t>
            </a:r>
            <a:r>
              <a:rPr sz="1400" spc="-60" dirty="0">
                <a:latin typeface="Georgia"/>
                <a:cs typeface="Georgia"/>
              </a:rPr>
              <a:t>user-created </a:t>
            </a:r>
            <a:r>
              <a:rPr sz="1400" spc="-75" dirty="0">
                <a:latin typeface="Georgia"/>
                <a:cs typeface="Georgia"/>
              </a:rPr>
              <a:t>databases, </a:t>
            </a:r>
            <a:r>
              <a:rPr sz="1400" spc="-95" dirty="0">
                <a:latin typeface="Georgia"/>
                <a:cs typeface="Georgia"/>
              </a:rPr>
              <a:t>and </a:t>
            </a:r>
            <a:r>
              <a:rPr sz="1400" spc="-50" dirty="0">
                <a:latin typeface="Georgia"/>
                <a:cs typeface="Georgia"/>
              </a:rPr>
              <a:t>you </a:t>
            </a:r>
            <a:r>
              <a:rPr sz="1400" spc="-75" dirty="0">
                <a:latin typeface="Georgia"/>
                <a:cs typeface="Georgia"/>
              </a:rPr>
              <a:t>can </a:t>
            </a:r>
            <a:r>
              <a:rPr sz="1400" spc="-65" dirty="0">
                <a:latin typeface="Georgia"/>
                <a:cs typeface="Georgia"/>
              </a:rPr>
              <a:t>access </a:t>
            </a:r>
            <a:r>
              <a:rPr sz="1400" spc="-30" dirty="0">
                <a:latin typeface="Georgia"/>
                <a:cs typeface="Georgia"/>
              </a:rPr>
              <a:t>it </a:t>
            </a:r>
            <a:r>
              <a:rPr sz="1400" spc="-35" dirty="0">
                <a:latin typeface="Georgia"/>
                <a:cs typeface="Georgia"/>
              </a:rPr>
              <a:t>by </a:t>
            </a:r>
            <a:r>
              <a:rPr sz="1400" spc="-50" dirty="0">
                <a:latin typeface="Georgia"/>
                <a:cs typeface="Georgia"/>
              </a:rPr>
              <a:t>using </a:t>
            </a:r>
            <a:r>
              <a:rPr sz="1400" spc="-55" dirty="0">
                <a:latin typeface="Georgia"/>
                <a:cs typeface="Georgia"/>
              </a:rPr>
              <a:t>the </a:t>
            </a:r>
            <a:r>
              <a:rPr sz="1400" spc="-95" dirty="0">
                <a:latin typeface="Georgia"/>
                <a:cs typeface="Georgia"/>
              </a:rPr>
              <a:t>same  </a:t>
            </a:r>
            <a:r>
              <a:rPr sz="1400" spc="-40" dirty="0">
                <a:latin typeface="Georgia"/>
                <a:cs typeface="Georgia"/>
              </a:rPr>
              <a:t>tools </a:t>
            </a:r>
            <a:r>
              <a:rPr sz="1400" spc="-90" dirty="0">
                <a:latin typeface="Georgia"/>
                <a:cs typeface="Georgia"/>
              </a:rPr>
              <a:t>and </a:t>
            </a:r>
            <a:r>
              <a:rPr sz="1400" spc="-65" dirty="0">
                <a:latin typeface="Georgia"/>
                <a:cs typeface="Georgia"/>
              </a:rPr>
              <a:t>applications </a:t>
            </a:r>
            <a:r>
              <a:rPr sz="1400" spc="-50" dirty="0">
                <a:latin typeface="Georgia"/>
                <a:cs typeface="Georgia"/>
              </a:rPr>
              <a:t>that you </a:t>
            </a:r>
            <a:r>
              <a:rPr sz="1400" spc="-75" dirty="0">
                <a:latin typeface="Georgia"/>
                <a:cs typeface="Georgia"/>
              </a:rPr>
              <a:t>use </a:t>
            </a:r>
            <a:r>
              <a:rPr sz="1400" spc="-45" dirty="0">
                <a:latin typeface="Georgia"/>
                <a:cs typeface="Georgia"/>
              </a:rPr>
              <a:t>with </a:t>
            </a:r>
            <a:r>
              <a:rPr sz="1400" spc="-95" dirty="0">
                <a:latin typeface="Georgia"/>
                <a:cs typeface="Georgia"/>
              </a:rPr>
              <a:t>a </a:t>
            </a:r>
            <a:r>
              <a:rPr sz="1400" spc="-65" dirty="0">
                <a:latin typeface="Georgia"/>
                <a:cs typeface="Georgia"/>
              </a:rPr>
              <a:t>stand-alone </a:t>
            </a:r>
            <a:r>
              <a:rPr sz="1400" spc="-75" dirty="0">
                <a:latin typeface="Georgia"/>
                <a:cs typeface="Georgia"/>
              </a:rPr>
              <a:t>database</a:t>
            </a:r>
            <a:r>
              <a:rPr sz="1400" spc="140" dirty="0">
                <a:latin typeface="Georgia"/>
                <a:cs typeface="Georgia"/>
              </a:rPr>
              <a:t> </a:t>
            </a:r>
            <a:r>
              <a:rPr sz="1400" spc="-70" dirty="0">
                <a:latin typeface="Georgia"/>
                <a:cs typeface="Georgia"/>
              </a:rPr>
              <a:t>instance.</a:t>
            </a:r>
            <a:endParaRPr sz="1400" dirty="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200" dirty="0">
              <a:latin typeface="Georgia"/>
              <a:cs typeface="Georgia"/>
            </a:endParaRPr>
          </a:p>
          <a:p>
            <a:pPr marL="12700" marR="5715" algn="just">
              <a:lnSpc>
                <a:spcPts val="1550"/>
              </a:lnSpc>
            </a:pPr>
            <a:r>
              <a:rPr sz="1400" spc="-60" dirty="0">
                <a:latin typeface="Georgia"/>
                <a:cs typeface="Georgia"/>
              </a:rPr>
              <a:t>Each </a:t>
            </a:r>
            <a:r>
              <a:rPr sz="1400" spc="-20" dirty="0">
                <a:latin typeface="Georgia"/>
                <a:cs typeface="Georgia"/>
              </a:rPr>
              <a:t>DB </a:t>
            </a:r>
            <a:r>
              <a:rPr sz="1400" spc="-70" dirty="0">
                <a:latin typeface="Georgia"/>
                <a:cs typeface="Georgia"/>
              </a:rPr>
              <a:t>instance</a:t>
            </a:r>
            <a:r>
              <a:rPr sz="1400" spc="195" dirty="0">
                <a:latin typeface="Georgia"/>
                <a:cs typeface="Georgia"/>
              </a:rPr>
              <a:t> </a:t>
            </a:r>
            <a:r>
              <a:rPr sz="1400" spc="-60" dirty="0">
                <a:latin typeface="Georgia"/>
                <a:cs typeface="Georgia"/>
              </a:rPr>
              <a:t>runs </a:t>
            </a:r>
            <a:r>
              <a:rPr sz="1400" spc="-95" dirty="0">
                <a:latin typeface="Georgia"/>
                <a:cs typeface="Georgia"/>
              </a:rPr>
              <a:t>a </a:t>
            </a:r>
            <a:r>
              <a:rPr sz="1400" spc="-20" dirty="0">
                <a:latin typeface="Georgia"/>
                <a:cs typeface="Georgia"/>
              </a:rPr>
              <a:t>DB </a:t>
            </a:r>
            <a:r>
              <a:rPr sz="1400" spc="-65" dirty="0">
                <a:latin typeface="Georgia"/>
                <a:cs typeface="Georgia"/>
              </a:rPr>
              <a:t>engine. Amazon </a:t>
            </a:r>
            <a:r>
              <a:rPr sz="1400" spc="-30" dirty="0">
                <a:latin typeface="Georgia"/>
                <a:cs typeface="Georgia"/>
              </a:rPr>
              <a:t>RDS </a:t>
            </a:r>
            <a:r>
              <a:rPr sz="1400" spc="-35" dirty="0">
                <a:latin typeface="Georgia"/>
                <a:cs typeface="Georgia"/>
              </a:rPr>
              <a:t>currently </a:t>
            </a:r>
            <a:r>
              <a:rPr sz="1400" spc="-65" dirty="0">
                <a:latin typeface="Georgia"/>
                <a:cs typeface="Georgia"/>
              </a:rPr>
              <a:t>supports </a:t>
            </a:r>
            <a:r>
              <a:rPr sz="1400" spc="-55" dirty="0">
                <a:latin typeface="Georgia"/>
                <a:cs typeface="Georgia"/>
              </a:rPr>
              <a:t>the  </a:t>
            </a:r>
            <a:r>
              <a:rPr sz="1400" spc="-20" dirty="0">
                <a:latin typeface="Georgia"/>
                <a:cs typeface="Georgia"/>
              </a:rPr>
              <a:t>MySQL, </a:t>
            </a:r>
            <a:r>
              <a:rPr sz="1400" spc="-55" dirty="0">
                <a:latin typeface="Georgia"/>
                <a:cs typeface="Georgia"/>
              </a:rPr>
              <a:t>Maria </a:t>
            </a:r>
            <a:r>
              <a:rPr sz="1400" spc="-40" dirty="0">
                <a:latin typeface="Georgia"/>
                <a:cs typeface="Georgia"/>
              </a:rPr>
              <a:t>DB, </a:t>
            </a:r>
            <a:r>
              <a:rPr sz="1400" spc="-30" dirty="0">
                <a:latin typeface="Georgia"/>
                <a:cs typeface="Georgia"/>
              </a:rPr>
              <a:t>PostgreSQL, </a:t>
            </a:r>
            <a:r>
              <a:rPr sz="1400" spc="-55" dirty="0">
                <a:latin typeface="Georgia"/>
                <a:cs typeface="Georgia"/>
              </a:rPr>
              <a:t>Oracle, </a:t>
            </a:r>
            <a:r>
              <a:rPr sz="1400" spc="-90" dirty="0">
                <a:latin typeface="Georgia"/>
                <a:cs typeface="Georgia"/>
              </a:rPr>
              <a:t>and </a:t>
            </a:r>
            <a:r>
              <a:rPr sz="1400" spc="-45" dirty="0">
                <a:latin typeface="Georgia"/>
                <a:cs typeface="Georgia"/>
              </a:rPr>
              <a:t>Microsoft </a:t>
            </a:r>
            <a:r>
              <a:rPr sz="1400" spc="-20" dirty="0">
                <a:latin typeface="Georgia"/>
                <a:cs typeface="Georgia"/>
              </a:rPr>
              <a:t>SQL </a:t>
            </a:r>
            <a:r>
              <a:rPr sz="1400" spc="-40" dirty="0">
                <a:latin typeface="Georgia"/>
                <a:cs typeface="Georgia"/>
              </a:rPr>
              <a:t>Server </a:t>
            </a:r>
            <a:r>
              <a:rPr sz="1400" spc="-20" dirty="0">
                <a:latin typeface="Georgia"/>
                <a:cs typeface="Georgia"/>
              </a:rPr>
              <a:t>DB</a:t>
            </a:r>
            <a:r>
              <a:rPr sz="1400" spc="240" dirty="0">
                <a:latin typeface="Georgia"/>
                <a:cs typeface="Georgia"/>
              </a:rPr>
              <a:t> </a:t>
            </a:r>
            <a:r>
              <a:rPr sz="1400" spc="-65" dirty="0">
                <a:latin typeface="Georgia"/>
                <a:cs typeface="Georgia"/>
              </a:rPr>
              <a:t>engines.</a:t>
            </a:r>
            <a:endParaRPr sz="1400" dirty="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350" dirty="0">
              <a:latin typeface="Georgia"/>
              <a:cs typeface="Georgia"/>
            </a:endParaRPr>
          </a:p>
          <a:p>
            <a:pPr marL="12700" marR="10795" algn="just">
              <a:lnSpc>
                <a:spcPct val="92300"/>
              </a:lnSpc>
            </a:pPr>
            <a:r>
              <a:rPr sz="1400" spc="-20" dirty="0">
                <a:latin typeface="Georgia"/>
                <a:cs typeface="Georgia"/>
              </a:rPr>
              <a:t>For </a:t>
            </a:r>
            <a:r>
              <a:rPr sz="1400" spc="-80" dirty="0">
                <a:latin typeface="Georgia"/>
                <a:cs typeface="Georgia"/>
              </a:rPr>
              <a:t>each </a:t>
            </a:r>
            <a:r>
              <a:rPr sz="1400" spc="-20" dirty="0">
                <a:latin typeface="Georgia"/>
                <a:cs typeface="Georgia"/>
              </a:rPr>
              <a:t>DB </a:t>
            </a:r>
            <a:r>
              <a:rPr sz="1400" spc="-65" dirty="0">
                <a:latin typeface="Georgia"/>
                <a:cs typeface="Georgia"/>
              </a:rPr>
              <a:t>instance, </a:t>
            </a:r>
            <a:r>
              <a:rPr sz="1400" spc="-50" dirty="0">
                <a:latin typeface="Georgia"/>
                <a:cs typeface="Georgia"/>
              </a:rPr>
              <a:t>you </a:t>
            </a:r>
            <a:r>
              <a:rPr sz="1400" spc="-75" dirty="0">
                <a:latin typeface="Georgia"/>
                <a:cs typeface="Georgia"/>
              </a:rPr>
              <a:t>can </a:t>
            </a:r>
            <a:r>
              <a:rPr sz="1400" spc="-45" dirty="0">
                <a:latin typeface="Georgia"/>
                <a:cs typeface="Georgia"/>
              </a:rPr>
              <a:t>select </a:t>
            </a:r>
            <a:r>
              <a:rPr sz="1400" spc="-80" dirty="0">
                <a:latin typeface="Georgia"/>
                <a:cs typeface="Georgia"/>
              </a:rPr>
              <a:t>from </a:t>
            </a:r>
            <a:r>
              <a:rPr sz="1400" spc="-120" dirty="0">
                <a:latin typeface="Georgia"/>
                <a:cs typeface="Georgia"/>
              </a:rPr>
              <a:t>20 </a:t>
            </a:r>
            <a:r>
              <a:rPr sz="1400" spc="5" dirty="0">
                <a:latin typeface="Georgia"/>
                <a:cs typeface="Georgia"/>
              </a:rPr>
              <a:t>GB </a:t>
            </a:r>
            <a:r>
              <a:rPr sz="1400" spc="-35" dirty="0">
                <a:latin typeface="Georgia"/>
                <a:cs typeface="Georgia"/>
              </a:rPr>
              <a:t>to </a:t>
            </a:r>
            <a:r>
              <a:rPr sz="1400" spc="5" dirty="0">
                <a:latin typeface="Georgia"/>
                <a:cs typeface="Georgia"/>
              </a:rPr>
              <a:t>16 </a:t>
            </a:r>
            <a:r>
              <a:rPr sz="1400" spc="45" dirty="0">
                <a:latin typeface="Georgia"/>
                <a:cs typeface="Georgia"/>
              </a:rPr>
              <a:t>TB </a:t>
            </a:r>
            <a:r>
              <a:rPr sz="1400" spc="-65" dirty="0">
                <a:latin typeface="Georgia"/>
                <a:cs typeface="Georgia"/>
              </a:rPr>
              <a:t>of associated </a:t>
            </a:r>
            <a:r>
              <a:rPr sz="1400" spc="-40" dirty="0">
                <a:latin typeface="Georgia"/>
                <a:cs typeface="Georgia"/>
              </a:rPr>
              <a:t>storage  </a:t>
            </a:r>
            <a:r>
              <a:rPr sz="1400" spc="-60" dirty="0">
                <a:latin typeface="Georgia"/>
                <a:cs typeface="Georgia"/>
              </a:rPr>
              <a:t>capacity. </a:t>
            </a:r>
            <a:r>
              <a:rPr sz="1400" spc="-65" dirty="0">
                <a:latin typeface="Georgia"/>
                <a:cs typeface="Georgia"/>
              </a:rPr>
              <a:t>Each </a:t>
            </a:r>
            <a:r>
              <a:rPr sz="1400" spc="-20" dirty="0">
                <a:latin typeface="Georgia"/>
                <a:cs typeface="Georgia"/>
              </a:rPr>
              <a:t>DB</a:t>
            </a:r>
            <a:r>
              <a:rPr sz="1400" spc="295" dirty="0">
                <a:latin typeface="Georgia"/>
                <a:cs typeface="Georgia"/>
              </a:rPr>
              <a:t> </a:t>
            </a:r>
            <a:r>
              <a:rPr sz="1400" spc="-70" dirty="0">
                <a:latin typeface="Georgia"/>
                <a:cs typeface="Georgia"/>
              </a:rPr>
              <a:t>instance </a:t>
            </a:r>
            <a:r>
              <a:rPr sz="1400" spc="-50" dirty="0">
                <a:latin typeface="Georgia"/>
                <a:cs typeface="Georgia"/>
              </a:rPr>
              <a:t>class </a:t>
            </a:r>
            <a:r>
              <a:rPr sz="1400" spc="-75" dirty="0">
                <a:latin typeface="Georgia"/>
                <a:cs typeface="Georgia"/>
              </a:rPr>
              <a:t>has </a:t>
            </a:r>
            <a:r>
              <a:rPr sz="1400" spc="-100" dirty="0">
                <a:latin typeface="Georgia"/>
                <a:cs typeface="Georgia"/>
              </a:rPr>
              <a:t>minimum </a:t>
            </a:r>
            <a:r>
              <a:rPr sz="1400" spc="-90" dirty="0">
                <a:latin typeface="Georgia"/>
                <a:cs typeface="Georgia"/>
              </a:rPr>
              <a:t>and maximum </a:t>
            </a:r>
            <a:r>
              <a:rPr sz="1400" spc="-40" dirty="0">
                <a:latin typeface="Georgia"/>
                <a:cs typeface="Georgia"/>
              </a:rPr>
              <a:t>storage  </a:t>
            </a:r>
            <a:r>
              <a:rPr sz="1400" spc="-65" dirty="0">
                <a:latin typeface="Georgia"/>
                <a:cs typeface="Georgia"/>
              </a:rPr>
              <a:t>requirements </a:t>
            </a:r>
            <a:r>
              <a:rPr sz="1400" spc="-55" dirty="0">
                <a:latin typeface="Georgia"/>
                <a:cs typeface="Georgia"/>
              </a:rPr>
              <a:t>for the </a:t>
            </a:r>
            <a:r>
              <a:rPr sz="1400" spc="-20" dirty="0">
                <a:latin typeface="Georgia"/>
                <a:cs typeface="Georgia"/>
              </a:rPr>
              <a:t>DB </a:t>
            </a:r>
            <a:r>
              <a:rPr sz="1400" spc="-65" dirty="0">
                <a:latin typeface="Georgia"/>
                <a:cs typeface="Georgia"/>
              </a:rPr>
              <a:t>instances </a:t>
            </a:r>
            <a:r>
              <a:rPr sz="1400" spc="-50" dirty="0">
                <a:latin typeface="Georgia"/>
                <a:cs typeface="Georgia"/>
              </a:rPr>
              <a:t>that </a:t>
            </a:r>
            <a:r>
              <a:rPr sz="1400" spc="-70" dirty="0">
                <a:latin typeface="Georgia"/>
                <a:cs typeface="Georgia"/>
              </a:rPr>
              <a:t>are </a:t>
            </a:r>
            <a:r>
              <a:rPr sz="1400" spc="-60" dirty="0">
                <a:latin typeface="Georgia"/>
                <a:cs typeface="Georgia"/>
              </a:rPr>
              <a:t>created </a:t>
            </a:r>
            <a:r>
              <a:rPr sz="1400" spc="-80" dirty="0">
                <a:latin typeface="Georgia"/>
                <a:cs typeface="Georgia"/>
              </a:rPr>
              <a:t>from </a:t>
            </a:r>
            <a:r>
              <a:rPr sz="1400" spc="-45" dirty="0">
                <a:latin typeface="Georgia"/>
                <a:cs typeface="Georgia"/>
              </a:rPr>
              <a:t>it. </a:t>
            </a:r>
            <a:r>
              <a:rPr sz="1400" spc="-30" dirty="0">
                <a:latin typeface="Georgia"/>
                <a:cs typeface="Georgia"/>
              </a:rPr>
              <a:t>It’s </a:t>
            </a:r>
            <a:r>
              <a:rPr sz="1400" spc="-65" dirty="0">
                <a:latin typeface="Georgia"/>
                <a:cs typeface="Georgia"/>
              </a:rPr>
              <a:t>important </a:t>
            </a:r>
            <a:r>
              <a:rPr sz="1400" spc="-35" dirty="0">
                <a:latin typeface="Georgia"/>
                <a:cs typeface="Georgia"/>
              </a:rPr>
              <a:t>to </a:t>
            </a:r>
            <a:r>
              <a:rPr sz="1400" spc="-65" dirty="0">
                <a:latin typeface="Georgia"/>
                <a:cs typeface="Georgia"/>
              </a:rPr>
              <a:t>have  enough </a:t>
            </a:r>
            <a:r>
              <a:rPr sz="1400" spc="-45" dirty="0">
                <a:latin typeface="Georgia"/>
                <a:cs typeface="Georgia"/>
              </a:rPr>
              <a:t>storage </a:t>
            </a:r>
            <a:r>
              <a:rPr sz="1400" spc="-60" dirty="0">
                <a:latin typeface="Georgia"/>
                <a:cs typeface="Georgia"/>
              </a:rPr>
              <a:t>so </a:t>
            </a:r>
            <a:r>
              <a:rPr sz="1400" spc="-45" dirty="0">
                <a:latin typeface="Georgia"/>
                <a:cs typeface="Georgia"/>
              </a:rPr>
              <a:t>that your </a:t>
            </a:r>
            <a:r>
              <a:rPr sz="1400" spc="-75" dirty="0">
                <a:latin typeface="Georgia"/>
                <a:cs typeface="Georgia"/>
              </a:rPr>
              <a:t>databases </a:t>
            </a:r>
            <a:r>
              <a:rPr sz="1400" spc="-65" dirty="0">
                <a:latin typeface="Georgia"/>
                <a:cs typeface="Georgia"/>
              </a:rPr>
              <a:t>have </a:t>
            </a:r>
            <a:r>
              <a:rPr sz="1400" spc="-75" dirty="0">
                <a:latin typeface="Georgia"/>
                <a:cs typeface="Georgia"/>
              </a:rPr>
              <a:t>room </a:t>
            </a:r>
            <a:r>
              <a:rPr sz="1400" spc="-35" dirty="0">
                <a:latin typeface="Georgia"/>
                <a:cs typeface="Georgia"/>
              </a:rPr>
              <a:t>to </a:t>
            </a:r>
            <a:r>
              <a:rPr sz="1400" spc="-20" dirty="0">
                <a:latin typeface="Georgia"/>
                <a:cs typeface="Georgia"/>
              </a:rPr>
              <a:t>grow </a:t>
            </a:r>
            <a:r>
              <a:rPr sz="1400" spc="-90" dirty="0">
                <a:latin typeface="Georgia"/>
                <a:cs typeface="Georgia"/>
              </a:rPr>
              <a:t>and </a:t>
            </a:r>
            <a:r>
              <a:rPr sz="1400" spc="-50" dirty="0">
                <a:latin typeface="Georgia"/>
                <a:cs typeface="Georgia"/>
              </a:rPr>
              <a:t>that </a:t>
            </a:r>
            <a:r>
              <a:rPr sz="1400" spc="-65" dirty="0">
                <a:latin typeface="Georgia"/>
                <a:cs typeface="Georgia"/>
              </a:rPr>
              <a:t>features </a:t>
            </a:r>
            <a:r>
              <a:rPr sz="1400" spc="-55" dirty="0">
                <a:latin typeface="Georgia"/>
                <a:cs typeface="Georgia"/>
              </a:rPr>
              <a:t>for  the</a:t>
            </a:r>
            <a:r>
              <a:rPr sz="1400" dirty="0">
                <a:latin typeface="Georgia"/>
                <a:cs typeface="Georgia"/>
              </a:rPr>
              <a:t> </a:t>
            </a:r>
            <a:r>
              <a:rPr sz="1400" spc="-20" dirty="0">
                <a:latin typeface="Georgia"/>
                <a:cs typeface="Georgia"/>
              </a:rPr>
              <a:t>DB</a:t>
            </a:r>
            <a:r>
              <a:rPr sz="1400" spc="10" dirty="0">
                <a:latin typeface="Georgia"/>
                <a:cs typeface="Georgia"/>
              </a:rPr>
              <a:t> </a:t>
            </a:r>
            <a:r>
              <a:rPr sz="1400" spc="-60" dirty="0">
                <a:latin typeface="Georgia"/>
                <a:cs typeface="Georgia"/>
              </a:rPr>
              <a:t>engine</a:t>
            </a:r>
            <a:r>
              <a:rPr sz="1400" spc="10" dirty="0">
                <a:latin typeface="Georgia"/>
                <a:cs typeface="Georgia"/>
              </a:rPr>
              <a:t> </a:t>
            </a:r>
            <a:r>
              <a:rPr sz="1400" spc="-65" dirty="0">
                <a:latin typeface="Georgia"/>
                <a:cs typeface="Georgia"/>
              </a:rPr>
              <a:t>have</a:t>
            </a:r>
            <a:r>
              <a:rPr sz="1400" spc="10" dirty="0">
                <a:latin typeface="Georgia"/>
                <a:cs typeface="Georgia"/>
              </a:rPr>
              <a:t> </a:t>
            </a:r>
            <a:r>
              <a:rPr sz="1400" spc="-80" dirty="0">
                <a:latin typeface="Georgia"/>
                <a:cs typeface="Georgia"/>
              </a:rPr>
              <a:t>room</a:t>
            </a:r>
            <a:r>
              <a:rPr sz="1400" spc="5" dirty="0">
                <a:latin typeface="Georgia"/>
                <a:cs typeface="Georgia"/>
              </a:rPr>
              <a:t> </a:t>
            </a:r>
            <a:r>
              <a:rPr sz="1400" spc="-40" dirty="0">
                <a:latin typeface="Georgia"/>
                <a:cs typeface="Georgia"/>
              </a:rPr>
              <a:t>to</a:t>
            </a:r>
            <a:r>
              <a:rPr sz="1400" spc="5" dirty="0">
                <a:latin typeface="Georgia"/>
                <a:cs typeface="Georgia"/>
              </a:rPr>
              <a:t> </a:t>
            </a:r>
            <a:r>
              <a:rPr sz="1400" spc="-35" dirty="0">
                <a:latin typeface="Georgia"/>
                <a:cs typeface="Georgia"/>
              </a:rPr>
              <a:t>write</a:t>
            </a:r>
            <a:r>
              <a:rPr sz="1400" dirty="0">
                <a:latin typeface="Georgia"/>
                <a:cs typeface="Georgia"/>
              </a:rPr>
              <a:t> </a:t>
            </a:r>
            <a:r>
              <a:rPr sz="1400" spc="-55" dirty="0">
                <a:latin typeface="Georgia"/>
                <a:cs typeface="Georgia"/>
              </a:rPr>
              <a:t>content</a:t>
            </a:r>
            <a:r>
              <a:rPr sz="1400" spc="5" dirty="0">
                <a:latin typeface="Georgia"/>
                <a:cs typeface="Georgia"/>
              </a:rPr>
              <a:t> </a:t>
            </a:r>
            <a:r>
              <a:rPr sz="1400" spc="-45" dirty="0">
                <a:latin typeface="Georgia"/>
                <a:cs typeface="Georgia"/>
              </a:rPr>
              <a:t>or</a:t>
            </a:r>
            <a:r>
              <a:rPr sz="1400" spc="5" dirty="0">
                <a:latin typeface="Georgia"/>
                <a:cs typeface="Georgia"/>
              </a:rPr>
              <a:t> </a:t>
            </a:r>
            <a:r>
              <a:rPr sz="1400" spc="-15" dirty="0">
                <a:latin typeface="Georgia"/>
                <a:cs typeface="Georgia"/>
              </a:rPr>
              <a:t>log</a:t>
            </a:r>
            <a:r>
              <a:rPr sz="1400" spc="5" dirty="0">
                <a:latin typeface="Georgia"/>
                <a:cs typeface="Georgia"/>
              </a:rPr>
              <a:t> </a:t>
            </a:r>
            <a:r>
              <a:rPr sz="1400" spc="-55" dirty="0">
                <a:latin typeface="Georgia"/>
                <a:cs typeface="Georgia"/>
              </a:rPr>
              <a:t>entries.</a:t>
            </a:r>
            <a:endParaRPr sz="1400" dirty="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400" dirty="0">
              <a:latin typeface="Georgia"/>
              <a:cs typeface="Georgia"/>
            </a:endParaRPr>
          </a:p>
          <a:p>
            <a:pPr marL="12700" marR="6350" algn="just">
              <a:lnSpc>
                <a:spcPts val="1550"/>
              </a:lnSpc>
            </a:pPr>
            <a:r>
              <a:rPr sz="1400" spc="-20" dirty="0">
                <a:latin typeface="Georgia"/>
                <a:cs typeface="Georgia"/>
              </a:rPr>
              <a:t>DB </a:t>
            </a:r>
            <a:r>
              <a:rPr sz="1400" spc="-70" dirty="0">
                <a:latin typeface="Georgia"/>
                <a:cs typeface="Georgia"/>
              </a:rPr>
              <a:t>instance </a:t>
            </a:r>
            <a:r>
              <a:rPr sz="1400" spc="-45" dirty="0">
                <a:latin typeface="Georgia"/>
                <a:cs typeface="Georgia"/>
              </a:rPr>
              <a:t>storage </a:t>
            </a:r>
            <a:r>
              <a:rPr sz="1400" spc="-80" dirty="0">
                <a:latin typeface="Georgia"/>
                <a:cs typeface="Georgia"/>
              </a:rPr>
              <a:t>comes </a:t>
            </a:r>
            <a:r>
              <a:rPr sz="1400" spc="-70" dirty="0">
                <a:latin typeface="Georgia"/>
                <a:cs typeface="Georgia"/>
              </a:rPr>
              <a:t>in </a:t>
            </a:r>
            <a:r>
              <a:rPr sz="1400" spc="-55" dirty="0">
                <a:latin typeface="Georgia"/>
                <a:cs typeface="Georgia"/>
              </a:rPr>
              <a:t>three </a:t>
            </a:r>
            <a:r>
              <a:rPr sz="1400" spc="-60" dirty="0">
                <a:latin typeface="Georgia"/>
                <a:cs typeface="Georgia"/>
              </a:rPr>
              <a:t>types: </a:t>
            </a:r>
            <a:r>
              <a:rPr sz="1400" spc="-50" dirty="0">
                <a:latin typeface="Georgia"/>
                <a:cs typeface="Georgia"/>
              </a:rPr>
              <a:t>Magnetic, </a:t>
            </a:r>
            <a:r>
              <a:rPr sz="1400" spc="-45" dirty="0">
                <a:latin typeface="Georgia"/>
                <a:cs typeface="Georgia"/>
              </a:rPr>
              <a:t>General </a:t>
            </a:r>
            <a:r>
              <a:rPr sz="1400" spc="-60" dirty="0">
                <a:latin typeface="Georgia"/>
                <a:cs typeface="Georgia"/>
              </a:rPr>
              <a:t>Purpose </a:t>
            </a:r>
            <a:r>
              <a:rPr sz="1400" spc="-70" dirty="0">
                <a:latin typeface="Georgia"/>
                <a:cs typeface="Georgia"/>
              </a:rPr>
              <a:t>(SSD), </a:t>
            </a:r>
            <a:r>
              <a:rPr sz="1400" spc="-95" dirty="0">
                <a:latin typeface="Georgia"/>
                <a:cs typeface="Georgia"/>
              </a:rPr>
              <a:t>and  </a:t>
            </a:r>
            <a:r>
              <a:rPr sz="1400" spc="-55" dirty="0">
                <a:latin typeface="Georgia"/>
                <a:cs typeface="Georgia"/>
              </a:rPr>
              <a:t>Provisioned </a:t>
            </a:r>
            <a:r>
              <a:rPr sz="1400" spc="-25" dirty="0">
                <a:latin typeface="Georgia"/>
                <a:cs typeface="Georgia"/>
              </a:rPr>
              <a:t>IOPS </a:t>
            </a:r>
            <a:r>
              <a:rPr sz="1400" spc="-65" dirty="0">
                <a:latin typeface="Georgia"/>
                <a:cs typeface="Georgia"/>
              </a:rPr>
              <a:t>(SSD). </a:t>
            </a:r>
            <a:r>
              <a:rPr sz="1400" spc="-10" dirty="0">
                <a:latin typeface="Georgia"/>
                <a:cs typeface="Georgia"/>
              </a:rPr>
              <a:t>They </a:t>
            </a:r>
            <a:r>
              <a:rPr sz="1400" spc="-65" dirty="0">
                <a:latin typeface="Georgia"/>
                <a:cs typeface="Georgia"/>
              </a:rPr>
              <a:t>differ </a:t>
            </a:r>
            <a:r>
              <a:rPr sz="1400" spc="-70" dirty="0">
                <a:latin typeface="Georgia"/>
                <a:cs typeface="Georgia"/>
              </a:rPr>
              <a:t>in </a:t>
            </a:r>
            <a:r>
              <a:rPr sz="1400" spc="-75" dirty="0">
                <a:latin typeface="Georgia"/>
                <a:cs typeface="Georgia"/>
              </a:rPr>
              <a:t>performance </a:t>
            </a:r>
            <a:r>
              <a:rPr sz="1400" spc="-55" dirty="0">
                <a:latin typeface="Georgia"/>
                <a:cs typeface="Georgia"/>
              </a:rPr>
              <a:t>characteristics </a:t>
            </a:r>
            <a:r>
              <a:rPr sz="1400" spc="-90" dirty="0">
                <a:latin typeface="Georgia"/>
                <a:cs typeface="Georgia"/>
              </a:rPr>
              <a:t>and </a:t>
            </a:r>
            <a:r>
              <a:rPr sz="1400" spc="-65" dirty="0">
                <a:latin typeface="Georgia"/>
                <a:cs typeface="Georgia"/>
              </a:rPr>
              <a:t>price,  </a:t>
            </a:r>
            <a:r>
              <a:rPr sz="1400" spc="-40" dirty="0">
                <a:latin typeface="Georgia"/>
                <a:cs typeface="Georgia"/>
              </a:rPr>
              <a:t>allowing </a:t>
            </a:r>
            <a:r>
              <a:rPr sz="1400" spc="-50" dirty="0">
                <a:latin typeface="Georgia"/>
                <a:cs typeface="Georgia"/>
              </a:rPr>
              <a:t>you </a:t>
            </a:r>
            <a:r>
              <a:rPr sz="1400" spc="-35" dirty="0">
                <a:latin typeface="Georgia"/>
                <a:cs typeface="Georgia"/>
              </a:rPr>
              <a:t>to </a:t>
            </a:r>
            <a:r>
              <a:rPr sz="1400" spc="-45" dirty="0">
                <a:latin typeface="Georgia"/>
                <a:cs typeface="Georgia"/>
              </a:rPr>
              <a:t>tailor your storage </a:t>
            </a:r>
            <a:r>
              <a:rPr sz="1400" spc="-75" dirty="0">
                <a:latin typeface="Georgia"/>
                <a:cs typeface="Georgia"/>
              </a:rPr>
              <a:t>performance </a:t>
            </a:r>
            <a:r>
              <a:rPr sz="1400" spc="-90" dirty="0">
                <a:latin typeface="Georgia"/>
                <a:cs typeface="Georgia"/>
              </a:rPr>
              <a:t>and </a:t>
            </a:r>
            <a:r>
              <a:rPr sz="1400" spc="-45" dirty="0">
                <a:latin typeface="Georgia"/>
                <a:cs typeface="Georgia"/>
              </a:rPr>
              <a:t>cost </a:t>
            </a:r>
            <a:r>
              <a:rPr sz="1400" spc="-35" dirty="0">
                <a:latin typeface="Georgia"/>
                <a:cs typeface="Georgia"/>
              </a:rPr>
              <a:t>to </a:t>
            </a:r>
            <a:r>
              <a:rPr sz="1400" spc="-55" dirty="0">
                <a:latin typeface="Georgia"/>
                <a:cs typeface="Georgia"/>
              </a:rPr>
              <a:t>the </a:t>
            </a:r>
            <a:r>
              <a:rPr sz="1400" spc="-80" dirty="0">
                <a:latin typeface="Georgia"/>
                <a:cs typeface="Georgia"/>
              </a:rPr>
              <a:t>needs </a:t>
            </a:r>
            <a:r>
              <a:rPr sz="1400" spc="-65" dirty="0">
                <a:latin typeface="Georgia"/>
                <a:cs typeface="Georgia"/>
              </a:rPr>
              <a:t>of </a:t>
            </a:r>
            <a:r>
              <a:rPr sz="1400" spc="-45" dirty="0">
                <a:latin typeface="Georgia"/>
                <a:cs typeface="Georgia"/>
              </a:rPr>
              <a:t>your </a:t>
            </a:r>
            <a:r>
              <a:rPr sz="1400" spc="245" dirty="0">
                <a:latin typeface="Georgia"/>
                <a:cs typeface="Georgia"/>
              </a:rPr>
              <a:t> </a:t>
            </a:r>
            <a:r>
              <a:rPr sz="1400" spc="-80" dirty="0">
                <a:latin typeface="Georgia"/>
                <a:cs typeface="Georgia"/>
              </a:rPr>
              <a:t>database.</a:t>
            </a:r>
            <a:endParaRPr sz="1400" dirty="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250" dirty="0">
              <a:latin typeface="Georgia"/>
              <a:cs typeface="Georgia"/>
            </a:endParaRPr>
          </a:p>
          <a:p>
            <a:pPr marL="12700" algn="just">
              <a:lnSpc>
                <a:spcPct val="100000"/>
              </a:lnSpc>
              <a:spcBef>
                <a:spcPts val="5"/>
              </a:spcBef>
            </a:pPr>
            <a:r>
              <a:rPr sz="1400" b="1" spc="-75" dirty="0">
                <a:latin typeface="Arial"/>
                <a:cs typeface="Arial"/>
              </a:rPr>
              <a:t>Considerations </a:t>
            </a:r>
            <a:r>
              <a:rPr sz="1400" b="1" spc="-35" dirty="0">
                <a:latin typeface="Arial"/>
                <a:cs typeface="Arial"/>
              </a:rPr>
              <a:t>for </a:t>
            </a:r>
            <a:r>
              <a:rPr sz="1400" b="1" spc="-60" dirty="0">
                <a:latin typeface="Arial"/>
                <a:cs typeface="Arial"/>
              </a:rPr>
              <a:t>running </a:t>
            </a:r>
            <a:r>
              <a:rPr sz="1400" b="1" spc="-100" dirty="0">
                <a:latin typeface="Arial"/>
                <a:cs typeface="Arial"/>
              </a:rPr>
              <a:t>on</a:t>
            </a:r>
            <a:r>
              <a:rPr sz="1400" b="1" spc="80" dirty="0">
                <a:latin typeface="Arial"/>
                <a:cs typeface="Arial"/>
              </a:rPr>
              <a:t> </a:t>
            </a:r>
            <a:r>
              <a:rPr sz="1400" b="1" spc="-70" dirty="0">
                <a:latin typeface="Arial"/>
                <a:cs typeface="Arial"/>
              </a:rPr>
              <a:t>EC2:</a:t>
            </a:r>
            <a:endParaRPr sz="14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400" dirty="0">
              <a:latin typeface="Arial"/>
              <a:cs typeface="Arial"/>
            </a:endParaRPr>
          </a:p>
          <a:p>
            <a:pPr marL="469265" indent="-228600">
              <a:lnSpc>
                <a:spcPct val="100000"/>
              </a:lnSpc>
              <a:buFont typeface="Arial"/>
              <a:buChar char="•"/>
              <a:tabLst>
                <a:tab pos="469265" algn="l"/>
                <a:tab pos="469900" algn="l"/>
              </a:tabLst>
            </a:pPr>
            <a:r>
              <a:rPr sz="1400" spc="-65" dirty="0">
                <a:latin typeface="Georgia"/>
                <a:cs typeface="Georgia"/>
              </a:rPr>
              <a:t>Have </a:t>
            </a:r>
            <a:r>
              <a:rPr sz="1400" spc="-40" dirty="0">
                <a:latin typeface="Georgia"/>
                <a:cs typeface="Georgia"/>
              </a:rPr>
              <a:t>to </a:t>
            </a:r>
            <a:r>
              <a:rPr sz="1400" spc="-70" dirty="0">
                <a:latin typeface="Georgia"/>
                <a:cs typeface="Georgia"/>
              </a:rPr>
              <a:t>build </a:t>
            </a:r>
            <a:r>
              <a:rPr sz="1400" spc="-90" dirty="0">
                <a:latin typeface="Georgia"/>
                <a:cs typeface="Georgia"/>
              </a:rPr>
              <a:t>and </a:t>
            </a:r>
            <a:r>
              <a:rPr sz="1400" spc="-60" dirty="0">
                <a:latin typeface="Georgia"/>
                <a:cs typeface="Georgia"/>
              </a:rPr>
              <a:t>design </a:t>
            </a:r>
            <a:r>
              <a:rPr sz="1400" spc="-55" dirty="0">
                <a:latin typeface="Georgia"/>
                <a:cs typeface="Georgia"/>
              </a:rPr>
              <a:t>for </a:t>
            </a:r>
            <a:r>
              <a:rPr sz="1400" spc="-45" dirty="0">
                <a:latin typeface="Georgia"/>
                <a:cs typeface="Georgia"/>
              </a:rPr>
              <a:t>high</a:t>
            </a:r>
            <a:r>
              <a:rPr sz="1400" spc="204" dirty="0">
                <a:latin typeface="Georgia"/>
                <a:cs typeface="Georgia"/>
              </a:rPr>
              <a:t> </a:t>
            </a:r>
            <a:r>
              <a:rPr sz="1400" spc="-50" dirty="0">
                <a:latin typeface="Georgia"/>
                <a:cs typeface="Georgia"/>
              </a:rPr>
              <a:t>availability.</a:t>
            </a:r>
            <a:endParaRPr sz="1400" dirty="0">
              <a:latin typeface="Georgia"/>
              <a:cs typeface="Georgia"/>
            </a:endParaRPr>
          </a:p>
          <a:p>
            <a:pPr marL="469265" indent="-22860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469265" algn="l"/>
                <a:tab pos="469900" algn="l"/>
              </a:tabLst>
            </a:pPr>
            <a:r>
              <a:rPr sz="1400" spc="-40" dirty="0">
                <a:latin typeface="Georgia"/>
                <a:cs typeface="Georgia"/>
              </a:rPr>
              <a:t>Must </a:t>
            </a:r>
            <a:r>
              <a:rPr sz="1400" spc="-80" dirty="0">
                <a:latin typeface="Georgia"/>
                <a:cs typeface="Georgia"/>
              </a:rPr>
              <a:t>implement </a:t>
            </a:r>
            <a:r>
              <a:rPr sz="1400" spc="-65" dirty="0">
                <a:latin typeface="Georgia"/>
                <a:cs typeface="Georgia"/>
              </a:rPr>
              <a:t>own </a:t>
            </a:r>
            <a:r>
              <a:rPr sz="1400" spc="-85" dirty="0">
                <a:latin typeface="Georgia"/>
                <a:cs typeface="Georgia"/>
              </a:rPr>
              <a:t>backup</a:t>
            </a:r>
            <a:r>
              <a:rPr sz="1400" spc="-40" dirty="0">
                <a:latin typeface="Georgia"/>
                <a:cs typeface="Georgia"/>
              </a:rPr>
              <a:t> </a:t>
            </a:r>
            <a:r>
              <a:rPr sz="1400" spc="-60" dirty="0">
                <a:latin typeface="Georgia"/>
                <a:cs typeface="Georgia"/>
              </a:rPr>
              <a:t>solutions.</a:t>
            </a:r>
            <a:endParaRPr sz="1400" dirty="0">
              <a:latin typeface="Georgia"/>
              <a:cs typeface="Georgia"/>
            </a:endParaRPr>
          </a:p>
          <a:p>
            <a:pPr marL="469265" indent="-228600">
              <a:lnSpc>
                <a:spcPct val="100000"/>
              </a:lnSpc>
              <a:spcBef>
                <a:spcPts val="110"/>
              </a:spcBef>
              <a:buFont typeface="Arial"/>
              <a:buChar char="•"/>
              <a:tabLst>
                <a:tab pos="469265" algn="l"/>
                <a:tab pos="469900" algn="l"/>
              </a:tabLst>
            </a:pPr>
            <a:r>
              <a:rPr sz="1400" spc="-40" dirty="0">
                <a:latin typeface="Georgia"/>
                <a:cs typeface="Georgia"/>
              </a:rPr>
              <a:t>Must </a:t>
            </a:r>
            <a:r>
              <a:rPr sz="1400" spc="-75" dirty="0">
                <a:latin typeface="Georgia"/>
                <a:cs typeface="Georgia"/>
              </a:rPr>
              <a:t>manage </a:t>
            </a:r>
            <a:r>
              <a:rPr sz="1400" spc="-60" dirty="0">
                <a:latin typeface="Georgia"/>
                <a:cs typeface="Georgia"/>
              </a:rPr>
              <a:t>replication </a:t>
            </a:r>
            <a:r>
              <a:rPr sz="1400" spc="-70" dirty="0">
                <a:latin typeface="Georgia"/>
                <a:cs typeface="Georgia"/>
              </a:rPr>
              <a:t>manually </a:t>
            </a:r>
            <a:r>
              <a:rPr sz="1400" spc="-65" dirty="0">
                <a:latin typeface="Georgia"/>
                <a:cs typeface="Georgia"/>
              </a:rPr>
              <a:t>between master </a:t>
            </a:r>
            <a:r>
              <a:rPr sz="1400" spc="-90" dirty="0">
                <a:latin typeface="Georgia"/>
                <a:cs typeface="Georgia"/>
              </a:rPr>
              <a:t>and </a:t>
            </a:r>
            <a:r>
              <a:rPr sz="1400" spc="-50" dirty="0">
                <a:latin typeface="Georgia"/>
                <a:cs typeface="Georgia"/>
              </a:rPr>
              <a:t>slave</a:t>
            </a:r>
            <a:r>
              <a:rPr sz="1400" spc="45" dirty="0">
                <a:latin typeface="Georgia"/>
                <a:cs typeface="Georgia"/>
              </a:rPr>
              <a:t> </a:t>
            </a:r>
            <a:r>
              <a:rPr sz="1400" spc="-75" dirty="0">
                <a:latin typeface="Georgia"/>
                <a:cs typeface="Georgia"/>
              </a:rPr>
              <a:t>databases.</a:t>
            </a:r>
            <a:endParaRPr sz="1400" dirty="0">
              <a:latin typeface="Georgia"/>
              <a:cs typeface="Georgia"/>
            </a:endParaRPr>
          </a:p>
          <a:p>
            <a:pPr marL="469265" indent="-22860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469265" algn="l"/>
                <a:tab pos="469900" algn="l"/>
              </a:tabLst>
            </a:pPr>
            <a:r>
              <a:rPr sz="1400" spc="-40" dirty="0">
                <a:latin typeface="Georgia"/>
                <a:cs typeface="Georgia"/>
              </a:rPr>
              <a:t>Must </a:t>
            </a:r>
            <a:r>
              <a:rPr sz="1400" spc="-75" dirty="0">
                <a:latin typeface="Georgia"/>
                <a:cs typeface="Georgia"/>
              </a:rPr>
              <a:t>manage </a:t>
            </a:r>
            <a:r>
              <a:rPr sz="1400" spc="-30" dirty="0">
                <a:latin typeface="Georgia"/>
                <a:cs typeface="Georgia"/>
              </a:rPr>
              <a:t>tighter </a:t>
            </a:r>
            <a:r>
              <a:rPr sz="1400" spc="-45" dirty="0">
                <a:latin typeface="Georgia"/>
                <a:cs typeface="Georgia"/>
              </a:rPr>
              <a:t>security</a:t>
            </a:r>
            <a:r>
              <a:rPr sz="1400" spc="180" dirty="0">
                <a:latin typeface="Georgia"/>
                <a:cs typeface="Georgia"/>
              </a:rPr>
              <a:t> </a:t>
            </a:r>
            <a:r>
              <a:rPr sz="1400" spc="-50" dirty="0">
                <a:latin typeface="Georgia"/>
                <a:cs typeface="Georgia"/>
              </a:rPr>
              <a:t>controls.</a:t>
            </a:r>
            <a:endParaRPr sz="1400" dirty="0">
              <a:latin typeface="Georgia"/>
              <a:cs typeface="Georgia"/>
            </a:endParaRPr>
          </a:p>
          <a:p>
            <a:pPr marL="469265" marR="86360" indent="-228600">
              <a:lnSpc>
                <a:spcPts val="1480"/>
              </a:lnSpc>
              <a:spcBef>
                <a:spcPts val="409"/>
              </a:spcBef>
              <a:buFont typeface="Arial"/>
              <a:buChar char="•"/>
              <a:tabLst>
                <a:tab pos="469265" algn="l"/>
                <a:tab pos="469900" algn="l"/>
              </a:tabLst>
            </a:pPr>
            <a:r>
              <a:rPr sz="1400" spc="-40" dirty="0">
                <a:latin typeface="Georgia"/>
                <a:cs typeface="Georgia"/>
              </a:rPr>
              <a:t>Upgrading </a:t>
            </a:r>
            <a:r>
              <a:rPr sz="1400" spc="-65" dirty="0">
                <a:latin typeface="Georgia"/>
                <a:cs typeface="Georgia"/>
              </a:rPr>
              <a:t>resources </a:t>
            </a:r>
            <a:r>
              <a:rPr sz="1400" spc="-50" dirty="0">
                <a:latin typeface="Georgia"/>
                <a:cs typeface="Georgia"/>
              </a:rPr>
              <a:t>or </a:t>
            </a:r>
            <a:r>
              <a:rPr sz="1400" spc="-55" dirty="0">
                <a:latin typeface="Georgia"/>
                <a:cs typeface="Georgia"/>
              </a:rPr>
              <a:t>any </a:t>
            </a:r>
            <a:r>
              <a:rPr sz="1400" spc="-45" dirty="0">
                <a:latin typeface="Georgia"/>
                <a:cs typeface="Georgia"/>
              </a:rPr>
              <a:t>type </a:t>
            </a:r>
            <a:r>
              <a:rPr sz="1400" spc="-70" dirty="0">
                <a:latin typeface="Georgia"/>
                <a:cs typeface="Georgia"/>
              </a:rPr>
              <a:t>of </a:t>
            </a:r>
            <a:r>
              <a:rPr sz="1400" spc="-55" dirty="0">
                <a:latin typeface="Georgia"/>
                <a:cs typeface="Georgia"/>
              </a:rPr>
              <a:t>failover </a:t>
            </a:r>
            <a:r>
              <a:rPr sz="1400" spc="-60" dirty="0">
                <a:latin typeface="Georgia"/>
                <a:cs typeface="Georgia"/>
              </a:rPr>
              <a:t>requires </a:t>
            </a:r>
            <a:r>
              <a:rPr sz="1400" spc="-90" dirty="0">
                <a:latin typeface="Georgia"/>
                <a:cs typeface="Georgia"/>
              </a:rPr>
              <a:t>manual </a:t>
            </a:r>
            <a:r>
              <a:rPr sz="1400" spc="-55" dirty="0">
                <a:latin typeface="Georgia"/>
                <a:cs typeface="Georgia"/>
              </a:rPr>
              <a:t>interaction </a:t>
            </a:r>
            <a:r>
              <a:rPr sz="1400" spc="-50" dirty="0">
                <a:latin typeface="Georgia"/>
                <a:cs typeface="Georgia"/>
              </a:rPr>
              <a:t>or  </a:t>
            </a:r>
            <a:r>
              <a:rPr sz="1400" spc="-70" dirty="0">
                <a:latin typeface="Georgia"/>
                <a:cs typeface="Georgia"/>
              </a:rPr>
              <a:t>custom</a:t>
            </a:r>
            <a:r>
              <a:rPr sz="1400" dirty="0">
                <a:latin typeface="Georgia"/>
                <a:cs typeface="Georgia"/>
              </a:rPr>
              <a:t> </a:t>
            </a:r>
            <a:r>
              <a:rPr sz="1400" spc="-50" dirty="0">
                <a:latin typeface="Georgia"/>
                <a:cs typeface="Georgia"/>
              </a:rPr>
              <a:t>scripting.</a:t>
            </a:r>
            <a:endParaRPr lang="en-US" sz="1400" spc="-50" dirty="0">
              <a:latin typeface="Georgia"/>
              <a:cs typeface="Georgia"/>
            </a:endParaRPr>
          </a:p>
          <a:p>
            <a:pPr marL="469265" marR="86360" indent="-228600">
              <a:lnSpc>
                <a:spcPts val="1480"/>
              </a:lnSpc>
              <a:spcBef>
                <a:spcPts val="409"/>
              </a:spcBef>
              <a:buFont typeface="Arial"/>
              <a:buChar char="•"/>
              <a:tabLst>
                <a:tab pos="469265" algn="l"/>
                <a:tab pos="469900" algn="l"/>
              </a:tabLst>
            </a:pPr>
            <a:r>
              <a:rPr lang="en-US" sz="1400" spc="-50" dirty="0">
                <a:latin typeface="Georgia"/>
                <a:cs typeface="Georgia"/>
              </a:rPr>
              <a:t>Java App </a:t>
            </a:r>
            <a:r>
              <a:rPr lang="en-US" sz="1400" spc="-50" dirty="0">
                <a:latin typeface="Georgia"/>
                <a:cs typeface="Georgia"/>
                <a:sym typeface="Wingdings" pitchFamily="2" charset="2"/>
              </a:rPr>
              <a:t> EC2, ALB, AS</a:t>
            </a:r>
            <a:r>
              <a:rPr lang="en-US" sz="1400" spc="-50" dirty="0">
                <a:latin typeface="Georgia"/>
                <a:cs typeface="Georgia"/>
              </a:rPr>
              <a:t> and Oracle database  --&gt; RDS save cost, Automate, DR()Disaster Recovery --&gt; </a:t>
            </a:r>
            <a:endParaRPr sz="1400" dirty="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81000" y="3276600"/>
            <a:ext cx="6934200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IAM (Identity Access Management)</a:t>
            </a:r>
          </a:p>
          <a:p>
            <a:r>
              <a:rPr lang="en-US" sz="1000" i="1" dirty="0"/>
              <a:t>Main features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Users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User groups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Policies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Roles</a:t>
            </a:r>
          </a:p>
          <a:p>
            <a:pPr marL="342900" indent="-342900"/>
            <a:endParaRPr lang="en-US" sz="1400" dirty="0"/>
          </a:p>
          <a:p>
            <a:pPr marL="342900" indent="-342900"/>
            <a:r>
              <a:rPr lang="en-US" sz="1400" dirty="0"/>
              <a:t>AWS </a:t>
            </a:r>
            <a:r>
              <a:rPr lang="en-US" sz="1400" i="1" dirty="0"/>
              <a:t>End Point</a:t>
            </a:r>
            <a:r>
              <a:rPr lang="en-US" sz="1400" dirty="0"/>
              <a:t>: Access point/link through which an </a:t>
            </a:r>
            <a:r>
              <a:rPr lang="en-US" sz="1400" dirty="0" err="1"/>
              <a:t>aws</a:t>
            </a:r>
            <a:r>
              <a:rPr lang="en-US" sz="1400" dirty="0"/>
              <a:t> service can be reached</a:t>
            </a:r>
          </a:p>
          <a:p>
            <a:pPr marL="342900" indent="-342900"/>
            <a:endParaRPr lang="en-US" sz="1400" dirty="0"/>
          </a:p>
          <a:p>
            <a:pPr marL="342900" indent="-342900"/>
            <a:r>
              <a:rPr lang="en-US" sz="1400" dirty="0"/>
              <a:t>RDS (Relational Database Service)- </a:t>
            </a:r>
            <a:r>
              <a:rPr lang="en-US" sz="1000" i="1" dirty="0"/>
              <a:t>data is stored in the form of tables and columns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1400" dirty="0"/>
              <a:t>RDMS (</a:t>
            </a:r>
            <a:r>
              <a:rPr lang="en-US" sz="1100" dirty="0"/>
              <a:t>Relational Database management System</a:t>
            </a:r>
            <a:r>
              <a:rPr lang="en-US" sz="1400" dirty="0"/>
              <a:t>) </a:t>
            </a:r>
            <a:r>
              <a:rPr lang="en-US" sz="1400" dirty="0" err="1"/>
              <a:t>e.g</a:t>
            </a:r>
            <a:r>
              <a:rPr lang="en-US" sz="1400" dirty="0"/>
              <a:t> </a:t>
            </a:r>
            <a:r>
              <a:rPr lang="en-US" sz="1400" dirty="0" err="1"/>
              <a:t>Mysql</a:t>
            </a:r>
            <a:r>
              <a:rPr lang="en-US" sz="1400" dirty="0"/>
              <a:t> DB(select * from </a:t>
            </a:r>
            <a:r>
              <a:rPr lang="en-US" sz="1400" dirty="0" err="1"/>
              <a:t>tablex</a:t>
            </a:r>
            <a:r>
              <a:rPr lang="en-US" sz="1400" dirty="0"/>
              <a:t> where </a:t>
            </a:r>
            <a:r>
              <a:rPr lang="en-US" sz="1400" dirty="0" err="1"/>
              <a:t>exy</a:t>
            </a:r>
            <a:r>
              <a:rPr lang="en-US" sz="1400" dirty="0"/>
              <a:t> = ‘Tom’), SQL Server DB (select * </a:t>
            </a:r>
            <a:r>
              <a:rPr lang="en-US" sz="1400" dirty="0" err="1"/>
              <a:t>tablex</a:t>
            </a:r>
            <a:r>
              <a:rPr lang="en-US" sz="1400" dirty="0"/>
              <a:t> where </a:t>
            </a:r>
            <a:r>
              <a:rPr lang="en-US" sz="1400" dirty="0" err="1"/>
              <a:t>exy</a:t>
            </a:r>
            <a:r>
              <a:rPr lang="en-US" sz="1400" dirty="0"/>
              <a:t> = ‘Tom’), Oracle SQL DB.</a:t>
            </a:r>
          </a:p>
          <a:p>
            <a:pPr marL="1257300" lvl="2" indent="-342900">
              <a:buFont typeface="Arial" pitchFamily="34" charset="0"/>
              <a:buChar char="•"/>
            </a:pPr>
            <a:r>
              <a:rPr lang="en-US" sz="1400" dirty="0"/>
              <a:t>Tables and Columns and joins.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1400" dirty="0" err="1"/>
              <a:t>NoSQL</a:t>
            </a:r>
            <a:r>
              <a:rPr lang="en-US" sz="1400" dirty="0"/>
              <a:t> Database (</a:t>
            </a:r>
            <a:r>
              <a:rPr lang="en-US" sz="1400" dirty="0" err="1"/>
              <a:t>e.g</a:t>
            </a:r>
            <a:r>
              <a:rPr lang="en-US" sz="1400" dirty="0"/>
              <a:t> </a:t>
            </a:r>
            <a:r>
              <a:rPr lang="en-US" sz="1400" dirty="0" err="1"/>
              <a:t>DynamoDB</a:t>
            </a:r>
            <a:r>
              <a:rPr lang="en-US" sz="1400" dirty="0"/>
              <a:t>, </a:t>
            </a:r>
            <a:r>
              <a:rPr lang="en-US" sz="1400" dirty="0" err="1"/>
              <a:t>MongoDB</a:t>
            </a:r>
            <a:r>
              <a:rPr lang="en-US" sz="1400" dirty="0"/>
              <a:t>)</a:t>
            </a:r>
          </a:p>
          <a:p>
            <a:pPr marL="1257300" lvl="2" indent="-342900">
              <a:buFont typeface="Arial" pitchFamily="34" charset="0"/>
              <a:buChar char="•"/>
            </a:pPr>
            <a:r>
              <a:rPr lang="en-US" sz="1400" dirty="0"/>
              <a:t>Data is stored in the form of Document, graph, key-value etc.</a:t>
            </a:r>
          </a:p>
          <a:p>
            <a:pPr marL="342900" indent="-342900"/>
            <a:endParaRPr lang="en-US" sz="14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04800" y="3276600"/>
            <a:ext cx="7010400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AWS Regions</a:t>
            </a:r>
          </a:p>
          <a:p>
            <a:r>
              <a:rPr lang="en-US" sz="1400" dirty="0"/>
              <a:t>US-East-1   </a:t>
            </a:r>
            <a:r>
              <a:rPr lang="en-US" sz="1400" dirty="0">
                <a:sym typeface="Wingdings" pitchFamily="2" charset="2"/>
              </a:rPr>
              <a:t> Region  6 AZ (AZ1, AZ2, AZ3…….AZ6)</a:t>
            </a:r>
          </a:p>
          <a:p>
            <a:pPr lvl="1">
              <a:buFont typeface="Arial" pitchFamily="34" charset="0"/>
              <a:buChar char="•"/>
            </a:pPr>
            <a:r>
              <a:rPr lang="en-US" sz="1400" dirty="0" err="1">
                <a:sym typeface="Wingdings" pitchFamily="2" charset="2"/>
              </a:rPr>
              <a:t>MySQLDB</a:t>
            </a:r>
            <a:r>
              <a:rPr lang="en-US" sz="1400" dirty="0">
                <a:sym typeface="Wingdings" pitchFamily="2" charset="2"/>
              </a:rPr>
              <a:t> --&gt; AZ1</a:t>
            </a:r>
          </a:p>
          <a:p>
            <a:pPr lvl="1">
              <a:buFont typeface="Arial" pitchFamily="34" charset="0"/>
              <a:buChar char="•"/>
            </a:pPr>
            <a:r>
              <a:rPr lang="en-US" sz="1400" dirty="0">
                <a:sym typeface="Wingdings" pitchFamily="2" charset="2"/>
              </a:rPr>
              <a:t>Standby  AZ2 for HA</a:t>
            </a:r>
          </a:p>
          <a:p>
            <a:pPr lvl="1"/>
            <a:endParaRPr lang="en-US" sz="1400" dirty="0">
              <a:sym typeface="Wingdings" pitchFamily="2" charset="2"/>
            </a:endParaRPr>
          </a:p>
          <a:p>
            <a:pPr lvl="1"/>
            <a:r>
              <a:rPr lang="en-US" sz="1400" dirty="0">
                <a:sym typeface="Wingdings" pitchFamily="2" charset="2"/>
              </a:rPr>
              <a:t>MYSQLDB(xyz)(private network)     EC2(Public network)  Target  Load balancer  DNS service (Route53 or external vendor)   internet (Chrome, </a:t>
            </a:r>
            <a:r>
              <a:rPr lang="en-US" sz="1400" dirty="0" err="1">
                <a:sym typeface="Wingdings" pitchFamily="2" charset="2"/>
              </a:rPr>
              <a:t>firefox</a:t>
            </a:r>
            <a:r>
              <a:rPr lang="en-US" sz="1400" dirty="0">
                <a:sym typeface="Wingdings" pitchFamily="2" charset="2"/>
              </a:rPr>
              <a:t>, IE) John (</a:t>
            </a:r>
            <a:r>
              <a:rPr lang="en-US" sz="1400" dirty="0" err="1">
                <a:sym typeface="Wingdings" pitchFamily="2" charset="2"/>
              </a:rPr>
              <a:t>eyz</a:t>
            </a:r>
            <a:r>
              <a:rPr lang="en-US" sz="1400" dirty="0">
                <a:sym typeface="Wingdings" pitchFamily="2" charset="2"/>
              </a:rPr>
              <a:t> movie www.netflix.com/eyzmovie)</a:t>
            </a:r>
          </a:p>
          <a:p>
            <a:pPr lvl="1"/>
            <a:endParaRPr lang="en-US" sz="1400" dirty="0">
              <a:sym typeface="Wingdings" pitchFamily="2" charset="2"/>
            </a:endParaRPr>
          </a:p>
          <a:p>
            <a:pPr lvl="1"/>
            <a:r>
              <a:rPr lang="en-US" sz="1400" dirty="0">
                <a:sym typeface="Wingdings" pitchFamily="2" charset="2"/>
              </a:rPr>
              <a:t>EC2 cluster that is connected to MYSQLDB then we can create the respective instances in other AZ</a:t>
            </a:r>
          </a:p>
          <a:p>
            <a:pPr lvl="1"/>
            <a:endParaRPr lang="en-US" sz="1400" dirty="0">
              <a:sym typeface="Wingdings" pitchFamily="2" charset="2"/>
            </a:endParaRPr>
          </a:p>
          <a:p>
            <a:pPr lvl="1"/>
            <a:r>
              <a:rPr lang="en-US" sz="1400">
                <a:sym typeface="Wingdings" pitchFamily="2" charset="2"/>
              </a:rPr>
              <a:t>IP Address –CIDR Range </a:t>
            </a:r>
            <a:r>
              <a:rPr lang="en-US" sz="1400" dirty="0">
                <a:sym typeface="Wingdings" pitchFamily="2" charset="2"/>
              </a:rPr>
              <a:t> VPC (Virtual Private Cloud)</a:t>
            </a:r>
          </a:p>
          <a:p>
            <a:pPr lvl="1">
              <a:buFont typeface="Arial" pitchFamily="34" charset="0"/>
              <a:buChar char="•"/>
            </a:pPr>
            <a:endParaRPr lang="en-US" sz="1400" dirty="0"/>
          </a:p>
          <a:p>
            <a:pPr marL="342900" indent="-342900"/>
            <a:endParaRPr lang="en-US" sz="14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4400" y="2229486"/>
            <a:ext cx="5981700" cy="279971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14400" y="5979159"/>
            <a:ext cx="5981700" cy="23082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1202056"/>
            <a:ext cx="5948045" cy="93154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50" dirty="0">
                <a:solidFill>
                  <a:srgbClr val="FFC000"/>
                </a:solidFill>
                <a:latin typeface="Arial"/>
                <a:cs typeface="Arial"/>
              </a:rPr>
              <a:t>CREATING </a:t>
            </a:r>
            <a:r>
              <a:rPr sz="2000" b="1" spc="-55" dirty="0">
                <a:solidFill>
                  <a:srgbClr val="FFC000"/>
                </a:solidFill>
                <a:latin typeface="Arial"/>
                <a:cs typeface="Arial"/>
              </a:rPr>
              <a:t>RDS </a:t>
            </a:r>
            <a:r>
              <a:rPr sz="2000" b="1" spc="-25" dirty="0">
                <a:solidFill>
                  <a:srgbClr val="FFC000"/>
                </a:solidFill>
                <a:latin typeface="Arial"/>
                <a:cs typeface="Arial"/>
              </a:rPr>
              <a:t>DATABASE </a:t>
            </a:r>
            <a:r>
              <a:rPr sz="2000" b="1" spc="20" dirty="0">
                <a:solidFill>
                  <a:srgbClr val="FFC000"/>
                </a:solidFill>
                <a:latin typeface="Arial"/>
                <a:cs typeface="Arial"/>
              </a:rPr>
              <a:t>INSTANCE </a:t>
            </a:r>
            <a:r>
              <a:rPr sz="2000" b="1" spc="30" dirty="0">
                <a:solidFill>
                  <a:srgbClr val="FFC000"/>
                </a:solidFill>
                <a:latin typeface="Arial"/>
                <a:cs typeface="Arial"/>
              </a:rPr>
              <a:t>ON</a:t>
            </a:r>
            <a:r>
              <a:rPr sz="2000" b="1" spc="-140" dirty="0">
                <a:solidFill>
                  <a:srgbClr val="FFC000"/>
                </a:solidFill>
                <a:latin typeface="Arial"/>
                <a:cs typeface="Arial"/>
              </a:rPr>
              <a:t> </a:t>
            </a:r>
            <a:r>
              <a:rPr sz="2000" b="1" spc="-25" dirty="0">
                <a:solidFill>
                  <a:srgbClr val="FFC000"/>
                </a:solidFill>
                <a:latin typeface="Arial"/>
                <a:cs typeface="Arial"/>
              </a:rPr>
              <a:t>AWS</a:t>
            </a:r>
            <a:endParaRPr sz="2000" dirty="0">
              <a:latin typeface="Arial"/>
              <a:cs typeface="Arial"/>
            </a:endParaRPr>
          </a:p>
          <a:p>
            <a:pPr marL="12700" marR="217170">
              <a:lnSpc>
                <a:spcPts val="1550"/>
              </a:lnSpc>
              <a:spcBef>
                <a:spcPts val="1660"/>
              </a:spcBef>
            </a:pPr>
            <a:r>
              <a:rPr sz="1400" spc="-60" dirty="0">
                <a:latin typeface="Georgia"/>
                <a:cs typeface="Georgia"/>
              </a:rPr>
              <a:t>Once </a:t>
            </a:r>
            <a:r>
              <a:rPr sz="1400" spc="-50" dirty="0">
                <a:latin typeface="Georgia"/>
                <a:cs typeface="Georgia"/>
              </a:rPr>
              <a:t>you </a:t>
            </a:r>
            <a:r>
              <a:rPr sz="1400" spc="-30" dirty="0">
                <a:latin typeface="Georgia"/>
                <a:cs typeface="Georgia"/>
              </a:rPr>
              <a:t>logged </a:t>
            </a:r>
            <a:r>
              <a:rPr sz="1400" spc="-70" dirty="0">
                <a:latin typeface="Georgia"/>
                <a:cs typeface="Georgia"/>
              </a:rPr>
              <a:t>in </a:t>
            </a:r>
            <a:r>
              <a:rPr sz="1400" spc="-45" dirty="0">
                <a:latin typeface="Georgia"/>
                <a:cs typeface="Georgia"/>
              </a:rPr>
              <a:t>to </a:t>
            </a:r>
            <a:r>
              <a:rPr sz="1400" spc="15" dirty="0">
                <a:latin typeface="Georgia"/>
                <a:cs typeface="Georgia"/>
              </a:rPr>
              <a:t>AWS </a:t>
            </a:r>
            <a:r>
              <a:rPr sz="1400" spc="-80" dirty="0">
                <a:latin typeface="Georgia"/>
                <a:cs typeface="Georgia"/>
              </a:rPr>
              <a:t>management </a:t>
            </a:r>
            <a:r>
              <a:rPr sz="1400" spc="-60" dirty="0">
                <a:latin typeface="Georgia"/>
                <a:cs typeface="Georgia"/>
              </a:rPr>
              <a:t>console, Choose </a:t>
            </a:r>
            <a:r>
              <a:rPr sz="1400" spc="-30" dirty="0">
                <a:latin typeface="Georgia"/>
                <a:cs typeface="Georgia"/>
              </a:rPr>
              <a:t>RDS </a:t>
            </a:r>
            <a:r>
              <a:rPr sz="1400" spc="-75" dirty="0">
                <a:latin typeface="Georgia"/>
                <a:cs typeface="Georgia"/>
              </a:rPr>
              <a:t>from </a:t>
            </a:r>
            <a:r>
              <a:rPr sz="1400" spc="-65" dirty="0">
                <a:latin typeface="Georgia"/>
                <a:cs typeface="Georgia"/>
              </a:rPr>
              <a:t>Database  </a:t>
            </a:r>
            <a:r>
              <a:rPr sz="1400" spc="-55" dirty="0">
                <a:latin typeface="Georgia"/>
                <a:cs typeface="Georgia"/>
              </a:rPr>
              <a:t>section </a:t>
            </a:r>
            <a:r>
              <a:rPr sz="1400" spc="-75" dirty="0">
                <a:latin typeface="Georgia"/>
                <a:cs typeface="Georgia"/>
              </a:rPr>
              <a:t>under </a:t>
            </a:r>
            <a:r>
              <a:rPr sz="1400" spc="10" dirty="0">
                <a:latin typeface="Georgia"/>
                <a:cs typeface="Georgia"/>
              </a:rPr>
              <a:t>AWS</a:t>
            </a:r>
            <a:r>
              <a:rPr sz="1400" spc="150" dirty="0">
                <a:latin typeface="Georgia"/>
                <a:cs typeface="Georgia"/>
              </a:rPr>
              <a:t> </a:t>
            </a:r>
            <a:r>
              <a:rPr sz="1400" spc="-55" dirty="0">
                <a:latin typeface="Georgia"/>
                <a:cs typeface="Georgia"/>
              </a:rPr>
              <a:t>services.</a:t>
            </a:r>
            <a:endParaRPr sz="1400" dirty="0">
              <a:latin typeface="Georgia"/>
              <a:cs typeface="Georg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02004" y="5149722"/>
            <a:ext cx="5862320" cy="436245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12700" marR="5080">
              <a:lnSpc>
                <a:spcPts val="1550"/>
              </a:lnSpc>
              <a:spcBef>
                <a:spcPts val="265"/>
              </a:spcBef>
            </a:pPr>
            <a:r>
              <a:rPr sz="1400" spc="-55" dirty="0">
                <a:latin typeface="Georgia"/>
                <a:cs typeface="Georgia"/>
              </a:rPr>
              <a:t>In </a:t>
            </a:r>
            <a:r>
              <a:rPr sz="1400" spc="-60" dirty="0">
                <a:latin typeface="Georgia"/>
                <a:cs typeface="Georgia"/>
              </a:rPr>
              <a:t>the </a:t>
            </a:r>
            <a:r>
              <a:rPr sz="1400" spc="-35" dirty="0">
                <a:latin typeface="Georgia"/>
                <a:cs typeface="Georgia"/>
              </a:rPr>
              <a:t>next </a:t>
            </a:r>
            <a:r>
              <a:rPr sz="1400" spc="-65" dirty="0">
                <a:latin typeface="Georgia"/>
                <a:cs typeface="Georgia"/>
              </a:rPr>
              <a:t>page, </a:t>
            </a:r>
            <a:r>
              <a:rPr sz="1400" spc="-50" dirty="0">
                <a:latin typeface="Georgia"/>
                <a:cs typeface="Georgia"/>
              </a:rPr>
              <a:t>select </a:t>
            </a:r>
            <a:r>
              <a:rPr sz="1400" spc="-60" dirty="0">
                <a:latin typeface="Georgia"/>
                <a:cs typeface="Georgia"/>
              </a:rPr>
              <a:t>Instances </a:t>
            </a:r>
            <a:r>
              <a:rPr sz="1400" spc="-80" dirty="0">
                <a:latin typeface="Georgia"/>
                <a:cs typeface="Georgia"/>
              </a:rPr>
              <a:t>from </a:t>
            </a:r>
            <a:r>
              <a:rPr sz="1400" spc="-60" dirty="0">
                <a:latin typeface="Georgia"/>
                <a:cs typeface="Georgia"/>
              </a:rPr>
              <a:t>the </a:t>
            </a:r>
            <a:r>
              <a:rPr sz="1400" spc="-40" dirty="0">
                <a:latin typeface="Georgia"/>
                <a:cs typeface="Georgia"/>
              </a:rPr>
              <a:t>left </a:t>
            </a:r>
            <a:r>
              <a:rPr sz="1400" spc="-90" dirty="0">
                <a:latin typeface="Georgia"/>
                <a:cs typeface="Georgia"/>
              </a:rPr>
              <a:t>pane and </a:t>
            </a:r>
            <a:r>
              <a:rPr sz="1400" spc="-50" dirty="0">
                <a:latin typeface="Georgia"/>
                <a:cs typeface="Georgia"/>
              </a:rPr>
              <a:t>click </a:t>
            </a:r>
            <a:r>
              <a:rPr sz="1400" spc="-85" dirty="0">
                <a:latin typeface="Georgia"/>
                <a:cs typeface="Georgia"/>
              </a:rPr>
              <a:t>on </a:t>
            </a:r>
            <a:r>
              <a:rPr sz="1400" spc="-45" dirty="0">
                <a:latin typeface="Georgia"/>
                <a:cs typeface="Georgia"/>
              </a:rPr>
              <a:t>Create </a:t>
            </a:r>
            <a:r>
              <a:rPr sz="1400" spc="-80" dirty="0">
                <a:latin typeface="Georgia"/>
                <a:cs typeface="Georgia"/>
              </a:rPr>
              <a:t>database  </a:t>
            </a:r>
            <a:r>
              <a:rPr sz="1400" spc="-35" dirty="0">
                <a:latin typeface="Georgia"/>
                <a:cs typeface="Georgia"/>
              </a:rPr>
              <a:t>to </a:t>
            </a:r>
            <a:r>
              <a:rPr sz="1400" spc="-40" dirty="0">
                <a:latin typeface="Georgia"/>
                <a:cs typeface="Georgia"/>
              </a:rPr>
              <a:t>start </a:t>
            </a:r>
            <a:r>
              <a:rPr sz="1400" spc="-60" dirty="0">
                <a:latin typeface="Georgia"/>
                <a:cs typeface="Georgia"/>
              </a:rPr>
              <a:t>spinning </a:t>
            </a:r>
            <a:r>
              <a:rPr sz="1400" spc="-100" dirty="0">
                <a:latin typeface="Georgia"/>
                <a:cs typeface="Georgia"/>
              </a:rPr>
              <a:t>up </a:t>
            </a:r>
            <a:r>
              <a:rPr sz="1400" spc="-95" dirty="0">
                <a:latin typeface="Georgia"/>
                <a:cs typeface="Georgia"/>
              </a:rPr>
              <a:t>a </a:t>
            </a:r>
            <a:r>
              <a:rPr sz="1400" spc="-75" dirty="0">
                <a:latin typeface="Georgia"/>
                <a:cs typeface="Georgia"/>
              </a:rPr>
              <a:t>database</a:t>
            </a:r>
            <a:r>
              <a:rPr sz="1400" spc="-114" dirty="0">
                <a:latin typeface="Georgia"/>
                <a:cs typeface="Georgia"/>
              </a:rPr>
              <a:t> </a:t>
            </a:r>
            <a:r>
              <a:rPr sz="1400" spc="-70" dirty="0">
                <a:latin typeface="Georgia"/>
                <a:cs typeface="Georgia"/>
              </a:rPr>
              <a:t>instance.</a:t>
            </a:r>
            <a:endParaRPr sz="1400">
              <a:latin typeface="Georgia"/>
              <a:cs typeface="Georgia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562600" y="2286000"/>
            <a:ext cx="762000" cy="76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638800" y="6019800"/>
            <a:ext cx="685800" cy="152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4400" y="1310258"/>
            <a:ext cx="5972175" cy="43046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14400" y="6405638"/>
            <a:ext cx="5981700" cy="249618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872744"/>
            <a:ext cx="404495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45" dirty="0">
                <a:latin typeface="Georgia"/>
                <a:cs typeface="Georgia"/>
              </a:rPr>
              <a:t>Select </a:t>
            </a:r>
            <a:r>
              <a:rPr sz="1400" spc="-55" dirty="0">
                <a:latin typeface="Georgia"/>
                <a:cs typeface="Georgia"/>
              </a:rPr>
              <a:t>the </a:t>
            </a:r>
            <a:r>
              <a:rPr sz="1400" spc="-80" dirty="0">
                <a:latin typeface="Georgia"/>
                <a:cs typeface="Georgia"/>
              </a:rPr>
              <a:t>database </a:t>
            </a:r>
            <a:r>
              <a:rPr sz="1400" spc="-45" dirty="0">
                <a:latin typeface="Georgia"/>
                <a:cs typeface="Georgia"/>
              </a:rPr>
              <a:t>flavor </a:t>
            </a:r>
            <a:r>
              <a:rPr sz="1400" spc="-90" dirty="0">
                <a:latin typeface="Georgia"/>
                <a:cs typeface="Georgia"/>
              </a:rPr>
              <a:t>and </a:t>
            </a:r>
            <a:r>
              <a:rPr sz="1400" spc="-45" dirty="0">
                <a:latin typeface="Georgia"/>
                <a:cs typeface="Georgia"/>
              </a:rPr>
              <a:t>click </a:t>
            </a:r>
            <a:r>
              <a:rPr sz="1400" spc="-80" dirty="0">
                <a:latin typeface="Georgia"/>
                <a:cs typeface="Georgia"/>
              </a:rPr>
              <a:t>on </a:t>
            </a:r>
            <a:r>
              <a:rPr sz="1400" spc="-35" dirty="0">
                <a:latin typeface="Georgia"/>
                <a:cs typeface="Georgia"/>
              </a:rPr>
              <a:t>next </a:t>
            </a:r>
            <a:r>
              <a:rPr sz="1400" spc="-40" dirty="0">
                <a:latin typeface="Georgia"/>
                <a:cs typeface="Georgia"/>
              </a:rPr>
              <a:t>to</a:t>
            </a:r>
            <a:r>
              <a:rPr sz="1400" spc="35" dirty="0">
                <a:latin typeface="Georgia"/>
                <a:cs typeface="Georgia"/>
              </a:rPr>
              <a:t> </a:t>
            </a:r>
            <a:r>
              <a:rPr sz="1400" spc="-70" dirty="0">
                <a:latin typeface="Georgia"/>
                <a:cs typeface="Georgia"/>
              </a:rPr>
              <a:t>continue.</a:t>
            </a:r>
            <a:endParaRPr sz="1400">
              <a:latin typeface="Georgia"/>
              <a:cs typeface="Georg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02004" y="5971413"/>
            <a:ext cx="443992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60" dirty="0">
                <a:latin typeface="Georgia"/>
                <a:cs typeface="Georgia"/>
              </a:rPr>
              <a:t>Choose</a:t>
            </a:r>
            <a:r>
              <a:rPr sz="1400" spc="5" dirty="0">
                <a:latin typeface="Georgia"/>
                <a:cs typeface="Georgia"/>
              </a:rPr>
              <a:t> </a:t>
            </a:r>
            <a:r>
              <a:rPr sz="1400" spc="-75" dirty="0">
                <a:latin typeface="Georgia"/>
                <a:cs typeface="Georgia"/>
              </a:rPr>
              <a:t>use</a:t>
            </a:r>
            <a:r>
              <a:rPr sz="1400" spc="10" dirty="0">
                <a:latin typeface="Georgia"/>
                <a:cs typeface="Georgia"/>
              </a:rPr>
              <a:t> </a:t>
            </a:r>
            <a:r>
              <a:rPr sz="1400" spc="-70" dirty="0">
                <a:latin typeface="Georgia"/>
                <a:cs typeface="Georgia"/>
              </a:rPr>
              <a:t>case</a:t>
            </a:r>
            <a:r>
              <a:rPr sz="1400" spc="10" dirty="0">
                <a:latin typeface="Georgia"/>
                <a:cs typeface="Georgia"/>
              </a:rPr>
              <a:t> </a:t>
            </a:r>
            <a:r>
              <a:rPr sz="1400" spc="-75" dirty="0">
                <a:latin typeface="Georgia"/>
                <a:cs typeface="Georgia"/>
              </a:rPr>
              <a:t>as</a:t>
            </a:r>
            <a:r>
              <a:rPr sz="1400" spc="10" dirty="0">
                <a:latin typeface="Georgia"/>
                <a:cs typeface="Georgia"/>
              </a:rPr>
              <a:t> </a:t>
            </a:r>
            <a:r>
              <a:rPr sz="1400" spc="-5" dirty="0">
                <a:latin typeface="Georgia"/>
                <a:cs typeface="Georgia"/>
              </a:rPr>
              <a:t>Dev/Test</a:t>
            </a:r>
            <a:r>
              <a:rPr sz="1400" spc="10" dirty="0">
                <a:latin typeface="Georgia"/>
                <a:cs typeface="Georgia"/>
              </a:rPr>
              <a:t> </a:t>
            </a:r>
            <a:r>
              <a:rPr sz="1400" spc="-30" dirty="0">
                <a:latin typeface="Georgia"/>
                <a:cs typeface="Georgia"/>
              </a:rPr>
              <a:t>-Mysql</a:t>
            </a:r>
            <a:r>
              <a:rPr sz="1400" spc="10" dirty="0">
                <a:latin typeface="Georgia"/>
                <a:cs typeface="Georgia"/>
              </a:rPr>
              <a:t> </a:t>
            </a:r>
            <a:r>
              <a:rPr sz="1400" spc="-90" dirty="0">
                <a:latin typeface="Georgia"/>
                <a:cs typeface="Georgia"/>
              </a:rPr>
              <a:t>and</a:t>
            </a:r>
            <a:r>
              <a:rPr sz="1400" spc="5" dirty="0">
                <a:latin typeface="Georgia"/>
                <a:cs typeface="Georgia"/>
              </a:rPr>
              <a:t> </a:t>
            </a:r>
            <a:r>
              <a:rPr sz="1400" spc="-65" dirty="0">
                <a:latin typeface="Georgia"/>
                <a:cs typeface="Georgia"/>
              </a:rPr>
              <a:t>then</a:t>
            </a:r>
            <a:r>
              <a:rPr sz="1400" spc="5" dirty="0">
                <a:latin typeface="Georgia"/>
                <a:cs typeface="Georgia"/>
              </a:rPr>
              <a:t> </a:t>
            </a:r>
            <a:r>
              <a:rPr sz="1400" spc="-45" dirty="0">
                <a:latin typeface="Georgia"/>
                <a:cs typeface="Georgia"/>
              </a:rPr>
              <a:t>click</a:t>
            </a:r>
            <a:r>
              <a:rPr sz="1400" spc="15" dirty="0">
                <a:latin typeface="Georgia"/>
                <a:cs typeface="Georgia"/>
              </a:rPr>
              <a:t> </a:t>
            </a:r>
            <a:r>
              <a:rPr sz="1400" spc="-80" dirty="0">
                <a:latin typeface="Georgia"/>
                <a:cs typeface="Georgia"/>
              </a:rPr>
              <a:t>on</a:t>
            </a:r>
            <a:r>
              <a:rPr sz="1400" spc="5" dirty="0">
                <a:latin typeface="Georgia"/>
                <a:cs typeface="Georgia"/>
              </a:rPr>
              <a:t> </a:t>
            </a:r>
            <a:r>
              <a:rPr sz="1400" spc="-35" dirty="0">
                <a:latin typeface="Georgia"/>
                <a:cs typeface="Georgia"/>
              </a:rPr>
              <a:t>Next.</a:t>
            </a:r>
            <a:endParaRPr sz="1400">
              <a:latin typeface="Georgia"/>
              <a:cs typeface="Georgia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5638800" y="6477000"/>
            <a:ext cx="762000" cy="76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4400" y="1310132"/>
            <a:ext cx="5981700" cy="28276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14400" y="5534786"/>
            <a:ext cx="5981700" cy="301117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877316"/>
            <a:ext cx="4548505" cy="2324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50" spc="-45" dirty="0">
                <a:latin typeface="Georgia"/>
                <a:cs typeface="Georgia"/>
              </a:rPr>
              <a:t>Select </a:t>
            </a:r>
            <a:r>
              <a:rPr sz="1350" spc="-60" dirty="0">
                <a:latin typeface="Georgia"/>
                <a:cs typeface="Georgia"/>
              </a:rPr>
              <a:t>license </a:t>
            </a:r>
            <a:r>
              <a:rPr sz="1350" spc="-75" dirty="0">
                <a:latin typeface="Georgia"/>
                <a:cs typeface="Georgia"/>
              </a:rPr>
              <a:t>model </a:t>
            </a:r>
            <a:r>
              <a:rPr sz="1350" spc="-95" dirty="0">
                <a:latin typeface="Georgia"/>
                <a:cs typeface="Georgia"/>
              </a:rPr>
              <a:t>and </a:t>
            </a:r>
            <a:r>
              <a:rPr sz="1350" spc="-60" dirty="0">
                <a:latin typeface="Georgia"/>
                <a:cs typeface="Georgia"/>
              </a:rPr>
              <a:t>engine </a:t>
            </a:r>
            <a:r>
              <a:rPr sz="1350" spc="-50" dirty="0">
                <a:latin typeface="Georgia"/>
                <a:cs typeface="Georgia"/>
              </a:rPr>
              <a:t>version </a:t>
            </a:r>
            <a:r>
              <a:rPr sz="1350" spc="-75" dirty="0">
                <a:latin typeface="Georgia"/>
                <a:cs typeface="Georgia"/>
              </a:rPr>
              <a:t>as </a:t>
            </a:r>
            <a:r>
              <a:rPr sz="1350" spc="-70" dirty="0">
                <a:latin typeface="Georgia"/>
                <a:cs typeface="Georgia"/>
              </a:rPr>
              <a:t>per </a:t>
            </a:r>
            <a:r>
              <a:rPr sz="1350" spc="-45" dirty="0">
                <a:latin typeface="Georgia"/>
                <a:cs typeface="Georgia"/>
              </a:rPr>
              <a:t>your</a:t>
            </a:r>
            <a:r>
              <a:rPr sz="1350" spc="145" dirty="0">
                <a:latin typeface="Georgia"/>
                <a:cs typeface="Georgia"/>
              </a:rPr>
              <a:t> </a:t>
            </a:r>
            <a:r>
              <a:rPr sz="1350" spc="-65" dirty="0">
                <a:latin typeface="Georgia"/>
                <a:cs typeface="Georgia"/>
              </a:rPr>
              <a:t>requirement.</a:t>
            </a:r>
            <a:endParaRPr sz="1350">
              <a:latin typeface="Georgia"/>
              <a:cs typeface="Georg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02004" y="4704714"/>
            <a:ext cx="5836920" cy="436245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12700" marR="5080">
              <a:lnSpc>
                <a:spcPts val="1550"/>
              </a:lnSpc>
              <a:spcBef>
                <a:spcPts val="265"/>
              </a:spcBef>
            </a:pPr>
            <a:r>
              <a:rPr sz="1400" spc="-45" dirty="0">
                <a:latin typeface="Georgia"/>
                <a:cs typeface="Georgia"/>
              </a:rPr>
              <a:t>Select </a:t>
            </a:r>
            <a:r>
              <a:rPr sz="1400" spc="-60" dirty="0">
                <a:latin typeface="Georgia"/>
                <a:cs typeface="Georgia"/>
              </a:rPr>
              <a:t>Instance </a:t>
            </a:r>
            <a:r>
              <a:rPr sz="1400" spc="-50" dirty="0">
                <a:latin typeface="Georgia"/>
                <a:cs typeface="Georgia"/>
              </a:rPr>
              <a:t>type </a:t>
            </a:r>
            <a:r>
              <a:rPr sz="1400" spc="-90" dirty="0">
                <a:latin typeface="Georgia"/>
                <a:cs typeface="Georgia"/>
              </a:rPr>
              <a:t>and </a:t>
            </a:r>
            <a:r>
              <a:rPr sz="1400" spc="-60" dirty="0">
                <a:latin typeface="Georgia"/>
                <a:cs typeface="Georgia"/>
              </a:rPr>
              <a:t>specify </a:t>
            </a:r>
            <a:r>
              <a:rPr sz="1400" spc="-35" dirty="0">
                <a:latin typeface="Georgia"/>
                <a:cs typeface="Georgia"/>
              </a:rPr>
              <a:t>Multi </a:t>
            </a:r>
            <a:r>
              <a:rPr sz="1400" spc="30" dirty="0">
                <a:latin typeface="Georgia"/>
                <a:cs typeface="Georgia"/>
              </a:rPr>
              <a:t>AZ </a:t>
            </a:r>
            <a:r>
              <a:rPr sz="1400" spc="-70" dirty="0">
                <a:latin typeface="Georgia"/>
                <a:cs typeface="Georgia"/>
              </a:rPr>
              <a:t>information, choose </a:t>
            </a:r>
            <a:r>
              <a:rPr sz="1400" spc="-45" dirty="0">
                <a:latin typeface="Georgia"/>
                <a:cs typeface="Georgia"/>
              </a:rPr>
              <a:t>Storage </a:t>
            </a:r>
            <a:r>
              <a:rPr sz="1400" spc="-50" dirty="0">
                <a:latin typeface="Georgia"/>
                <a:cs typeface="Georgia"/>
              </a:rPr>
              <a:t>type, </a:t>
            </a:r>
            <a:r>
              <a:rPr sz="1400" spc="-95" dirty="0">
                <a:latin typeface="Georgia"/>
                <a:cs typeface="Georgia"/>
              </a:rPr>
              <a:t>and  </a:t>
            </a:r>
            <a:r>
              <a:rPr sz="1400" spc="-55" dirty="0">
                <a:latin typeface="Georgia"/>
                <a:cs typeface="Georgia"/>
              </a:rPr>
              <a:t>specify </a:t>
            </a:r>
            <a:r>
              <a:rPr sz="1400" spc="-65" dirty="0">
                <a:latin typeface="Georgia"/>
                <a:cs typeface="Georgia"/>
              </a:rPr>
              <a:t>the </a:t>
            </a:r>
            <a:r>
              <a:rPr sz="1400" spc="-45" dirty="0">
                <a:latin typeface="Georgia"/>
                <a:cs typeface="Georgia"/>
              </a:rPr>
              <a:t>storage </a:t>
            </a:r>
            <a:r>
              <a:rPr sz="1400" spc="-55" dirty="0">
                <a:latin typeface="Georgia"/>
                <a:cs typeface="Georgia"/>
              </a:rPr>
              <a:t>for </a:t>
            </a:r>
            <a:r>
              <a:rPr sz="1400" spc="-45" dirty="0">
                <a:latin typeface="Georgia"/>
                <a:cs typeface="Georgia"/>
              </a:rPr>
              <a:t>your </a:t>
            </a:r>
            <a:r>
              <a:rPr sz="1400" spc="-80" dirty="0">
                <a:latin typeface="Georgia"/>
                <a:cs typeface="Georgia"/>
              </a:rPr>
              <a:t>database </a:t>
            </a:r>
            <a:r>
              <a:rPr sz="1400" spc="-70" dirty="0">
                <a:latin typeface="Georgia"/>
                <a:cs typeface="Georgia"/>
              </a:rPr>
              <a:t>in</a:t>
            </a:r>
            <a:r>
              <a:rPr sz="1400" spc="145" dirty="0">
                <a:latin typeface="Georgia"/>
                <a:cs typeface="Georgia"/>
              </a:rPr>
              <a:t> </a:t>
            </a:r>
            <a:r>
              <a:rPr sz="1400" spc="-45" dirty="0">
                <a:latin typeface="Georgia"/>
                <a:cs typeface="Georgia"/>
              </a:rPr>
              <a:t>gb’s.</a:t>
            </a:r>
            <a:endParaRPr sz="14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4400" y="1507744"/>
            <a:ext cx="5981700" cy="37719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02004" y="874268"/>
            <a:ext cx="5923280" cy="434975"/>
          </a:xfrm>
          <a:prstGeom prst="rect">
            <a:avLst/>
          </a:prstGeom>
        </p:spPr>
        <p:txBody>
          <a:bodyPr vert="horz" wrap="square" lIns="0" tIns="34290" rIns="0" bIns="0" rtlCol="0">
            <a:spAutoFit/>
          </a:bodyPr>
          <a:lstStyle/>
          <a:p>
            <a:pPr marL="12700" marR="5080">
              <a:lnSpc>
                <a:spcPts val="1540"/>
              </a:lnSpc>
              <a:spcBef>
                <a:spcPts val="270"/>
              </a:spcBef>
            </a:pPr>
            <a:r>
              <a:rPr sz="1400" spc="-30" dirty="0">
                <a:latin typeface="Georgia"/>
                <a:cs typeface="Georgia"/>
              </a:rPr>
              <a:t>Next, </a:t>
            </a:r>
            <a:r>
              <a:rPr sz="1400" spc="-55" dirty="0">
                <a:latin typeface="Georgia"/>
                <a:cs typeface="Georgia"/>
              </a:rPr>
              <a:t>specify </a:t>
            </a:r>
            <a:r>
              <a:rPr sz="1400" spc="-95" dirty="0">
                <a:latin typeface="Georgia"/>
                <a:cs typeface="Georgia"/>
              </a:rPr>
              <a:t>a </a:t>
            </a:r>
            <a:r>
              <a:rPr sz="1400" spc="-20" dirty="0">
                <a:latin typeface="Georgia"/>
                <a:cs typeface="Georgia"/>
              </a:rPr>
              <a:t>tag </a:t>
            </a:r>
            <a:r>
              <a:rPr sz="1400" spc="-100" dirty="0">
                <a:latin typeface="Georgia"/>
                <a:cs typeface="Georgia"/>
              </a:rPr>
              <a:t>name, </a:t>
            </a:r>
            <a:r>
              <a:rPr sz="1400" spc="-60" dirty="0">
                <a:latin typeface="Georgia"/>
                <a:cs typeface="Georgia"/>
              </a:rPr>
              <a:t>provide </a:t>
            </a:r>
            <a:r>
              <a:rPr sz="1400" spc="-65" dirty="0">
                <a:latin typeface="Georgia"/>
                <a:cs typeface="Georgia"/>
              </a:rPr>
              <a:t>user </a:t>
            </a:r>
            <a:r>
              <a:rPr sz="1400" spc="-105" dirty="0">
                <a:latin typeface="Georgia"/>
                <a:cs typeface="Georgia"/>
              </a:rPr>
              <a:t>name </a:t>
            </a:r>
            <a:r>
              <a:rPr sz="1400" spc="-90" dirty="0">
                <a:latin typeface="Georgia"/>
                <a:cs typeface="Georgia"/>
              </a:rPr>
              <a:t>and </a:t>
            </a:r>
            <a:r>
              <a:rPr sz="1400" spc="-65" dirty="0">
                <a:latin typeface="Georgia"/>
                <a:cs typeface="Georgia"/>
              </a:rPr>
              <a:t>password which </a:t>
            </a:r>
            <a:r>
              <a:rPr sz="1400" spc="-50" dirty="0">
                <a:latin typeface="Georgia"/>
                <a:cs typeface="Georgia"/>
              </a:rPr>
              <a:t>you </a:t>
            </a:r>
            <a:r>
              <a:rPr sz="1400" spc="-55" dirty="0">
                <a:latin typeface="Georgia"/>
                <a:cs typeface="Georgia"/>
              </a:rPr>
              <a:t>want </a:t>
            </a:r>
            <a:r>
              <a:rPr sz="1400" spc="-35" dirty="0">
                <a:latin typeface="Georgia"/>
                <a:cs typeface="Georgia"/>
              </a:rPr>
              <a:t>to </a:t>
            </a:r>
            <a:r>
              <a:rPr sz="1400" spc="-80" dirty="0">
                <a:latin typeface="Georgia"/>
                <a:cs typeface="Georgia"/>
              </a:rPr>
              <a:t>use  </a:t>
            </a:r>
            <a:r>
              <a:rPr sz="1400" spc="-35" dirty="0">
                <a:latin typeface="Georgia"/>
                <a:cs typeface="Georgia"/>
              </a:rPr>
              <a:t>to </a:t>
            </a:r>
            <a:r>
              <a:rPr sz="1400" spc="-65" dirty="0">
                <a:latin typeface="Georgia"/>
                <a:cs typeface="Georgia"/>
              </a:rPr>
              <a:t>connect </a:t>
            </a:r>
            <a:r>
              <a:rPr sz="1400" spc="-35" dirty="0">
                <a:latin typeface="Georgia"/>
                <a:cs typeface="Georgia"/>
              </a:rPr>
              <a:t>to </a:t>
            </a:r>
            <a:r>
              <a:rPr sz="1400" spc="-75" dirty="0">
                <a:latin typeface="Georgia"/>
                <a:cs typeface="Georgia"/>
              </a:rPr>
              <a:t>database</a:t>
            </a:r>
            <a:r>
              <a:rPr sz="1400" spc="150" dirty="0">
                <a:latin typeface="Georgia"/>
                <a:cs typeface="Georgia"/>
              </a:rPr>
              <a:t> </a:t>
            </a:r>
            <a:r>
              <a:rPr sz="1400" spc="-50" dirty="0">
                <a:latin typeface="Georgia"/>
                <a:cs typeface="Georgia"/>
              </a:rPr>
              <a:t>server.</a:t>
            </a:r>
            <a:endParaRPr sz="1400">
              <a:latin typeface="Georgia"/>
              <a:cs typeface="Georg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02004" y="5832728"/>
            <a:ext cx="4338955" cy="1565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5" dirty="0">
                <a:latin typeface="Georgia"/>
                <a:cs typeface="Georgia"/>
              </a:rPr>
              <a:t>Under </a:t>
            </a:r>
            <a:r>
              <a:rPr sz="1400" spc="-45" dirty="0">
                <a:latin typeface="Georgia"/>
                <a:cs typeface="Georgia"/>
              </a:rPr>
              <a:t>Network </a:t>
            </a:r>
            <a:r>
              <a:rPr sz="1400" spc="-30" dirty="0">
                <a:latin typeface="Georgia"/>
                <a:cs typeface="Georgia"/>
              </a:rPr>
              <a:t>&amp; </a:t>
            </a:r>
            <a:r>
              <a:rPr sz="1400" spc="-45" dirty="0">
                <a:latin typeface="Georgia"/>
                <a:cs typeface="Georgia"/>
              </a:rPr>
              <a:t>Security </a:t>
            </a:r>
            <a:r>
              <a:rPr sz="1400" spc="-70" dirty="0">
                <a:latin typeface="Georgia"/>
                <a:cs typeface="Georgia"/>
              </a:rPr>
              <a:t>choose </a:t>
            </a:r>
            <a:r>
              <a:rPr sz="1400" spc="5" dirty="0">
                <a:latin typeface="Georgia"/>
                <a:cs typeface="Georgia"/>
              </a:rPr>
              <a:t>VPC</a:t>
            </a:r>
            <a:r>
              <a:rPr sz="1400" spc="315" dirty="0">
                <a:latin typeface="Georgia"/>
                <a:cs typeface="Georgia"/>
              </a:rPr>
              <a:t> </a:t>
            </a:r>
            <a:r>
              <a:rPr sz="1400" spc="-60" dirty="0">
                <a:latin typeface="Georgia"/>
                <a:cs typeface="Georgia"/>
              </a:rPr>
              <a:t>configurations.</a:t>
            </a:r>
            <a:endParaRPr sz="140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450">
              <a:latin typeface="Georgia"/>
              <a:cs typeface="Georgia"/>
            </a:endParaRPr>
          </a:p>
          <a:p>
            <a:pPr marL="469265" indent="-228600">
              <a:lnSpc>
                <a:spcPct val="100000"/>
              </a:lnSpc>
              <a:buFont typeface="Arial"/>
              <a:buChar char="•"/>
              <a:tabLst>
                <a:tab pos="469265" algn="l"/>
                <a:tab pos="469900" algn="l"/>
              </a:tabLst>
            </a:pPr>
            <a:r>
              <a:rPr sz="1400" spc="-45" dirty="0">
                <a:latin typeface="Georgia"/>
                <a:cs typeface="Georgia"/>
              </a:rPr>
              <a:t>Select </a:t>
            </a:r>
            <a:r>
              <a:rPr sz="1400" spc="5" dirty="0">
                <a:latin typeface="Georgia"/>
                <a:cs typeface="Georgia"/>
              </a:rPr>
              <a:t>VPC </a:t>
            </a:r>
            <a:r>
              <a:rPr sz="1400" spc="-75" dirty="0">
                <a:latin typeface="Georgia"/>
                <a:cs typeface="Georgia"/>
              </a:rPr>
              <a:t>from </a:t>
            </a:r>
            <a:r>
              <a:rPr sz="1400" spc="5" dirty="0">
                <a:latin typeface="Georgia"/>
                <a:cs typeface="Georgia"/>
              </a:rPr>
              <a:t>VPC </a:t>
            </a:r>
            <a:r>
              <a:rPr sz="1400" spc="-75" dirty="0">
                <a:latin typeface="Georgia"/>
                <a:cs typeface="Georgia"/>
              </a:rPr>
              <a:t>drop </a:t>
            </a:r>
            <a:r>
              <a:rPr sz="1400" spc="-70" dirty="0">
                <a:latin typeface="Georgia"/>
                <a:cs typeface="Georgia"/>
              </a:rPr>
              <a:t>down</a:t>
            </a:r>
            <a:r>
              <a:rPr sz="1400" spc="-50" dirty="0">
                <a:latin typeface="Georgia"/>
                <a:cs typeface="Georgia"/>
              </a:rPr>
              <a:t> </a:t>
            </a:r>
            <a:r>
              <a:rPr sz="1400" spc="-40" dirty="0">
                <a:latin typeface="Georgia"/>
                <a:cs typeface="Georgia"/>
              </a:rPr>
              <a:t>list.</a:t>
            </a:r>
            <a:endParaRPr sz="1400">
              <a:latin typeface="Georgia"/>
              <a:cs typeface="Georgia"/>
            </a:endParaRPr>
          </a:p>
          <a:p>
            <a:pPr marL="469265" indent="-22860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469265" algn="l"/>
                <a:tab pos="469900" algn="l"/>
              </a:tabLst>
            </a:pPr>
            <a:r>
              <a:rPr sz="1400" spc="-45" dirty="0">
                <a:latin typeface="Georgia"/>
                <a:cs typeface="Georgia"/>
              </a:rPr>
              <a:t>Select </a:t>
            </a:r>
            <a:r>
              <a:rPr sz="1400" spc="-50" dirty="0">
                <a:latin typeface="Georgia"/>
                <a:cs typeface="Georgia"/>
              </a:rPr>
              <a:t>Default </a:t>
            </a:r>
            <a:r>
              <a:rPr sz="1400" spc="-55" dirty="0">
                <a:latin typeface="Georgia"/>
                <a:cs typeface="Georgia"/>
              </a:rPr>
              <a:t>for </a:t>
            </a:r>
            <a:r>
              <a:rPr sz="1400" spc="-70" dirty="0">
                <a:latin typeface="Georgia"/>
                <a:cs typeface="Georgia"/>
              </a:rPr>
              <a:t>Subnet</a:t>
            </a:r>
            <a:r>
              <a:rPr sz="1400" spc="165" dirty="0">
                <a:latin typeface="Georgia"/>
                <a:cs typeface="Georgia"/>
              </a:rPr>
              <a:t> </a:t>
            </a:r>
            <a:r>
              <a:rPr sz="1400" spc="-50" dirty="0">
                <a:latin typeface="Georgia"/>
                <a:cs typeface="Georgia"/>
              </a:rPr>
              <a:t>Group.</a:t>
            </a:r>
            <a:endParaRPr sz="1400">
              <a:latin typeface="Georgia"/>
              <a:cs typeface="Georgia"/>
            </a:endParaRPr>
          </a:p>
          <a:p>
            <a:pPr marL="469265" indent="-228600">
              <a:lnSpc>
                <a:spcPct val="100000"/>
              </a:lnSpc>
              <a:spcBef>
                <a:spcPts val="85"/>
              </a:spcBef>
              <a:buFont typeface="Arial"/>
              <a:buChar char="•"/>
              <a:tabLst>
                <a:tab pos="469265" algn="l"/>
                <a:tab pos="469900" algn="l"/>
              </a:tabLst>
            </a:pPr>
            <a:r>
              <a:rPr sz="1400" spc="-60" dirty="0">
                <a:latin typeface="Georgia"/>
                <a:cs typeface="Georgia"/>
              </a:rPr>
              <a:t>Choose </a:t>
            </a:r>
            <a:r>
              <a:rPr sz="1400" spc="-55" dirty="0">
                <a:latin typeface="Georgia"/>
                <a:cs typeface="Georgia"/>
              </a:rPr>
              <a:t>either </a:t>
            </a:r>
            <a:r>
              <a:rPr sz="1400" spc="-5" dirty="0">
                <a:latin typeface="Georgia"/>
                <a:cs typeface="Georgia"/>
              </a:rPr>
              <a:t>Yes </a:t>
            </a:r>
            <a:r>
              <a:rPr sz="1400" spc="-50" dirty="0">
                <a:latin typeface="Georgia"/>
                <a:cs typeface="Georgia"/>
              </a:rPr>
              <a:t>or </a:t>
            </a:r>
            <a:r>
              <a:rPr sz="1400" spc="-45" dirty="0">
                <a:latin typeface="Georgia"/>
                <a:cs typeface="Georgia"/>
              </a:rPr>
              <a:t>No </a:t>
            </a:r>
            <a:r>
              <a:rPr sz="1400" spc="-55" dirty="0">
                <a:latin typeface="Georgia"/>
                <a:cs typeface="Georgia"/>
              </a:rPr>
              <a:t>for </a:t>
            </a:r>
            <a:r>
              <a:rPr sz="1400" spc="-50" dirty="0">
                <a:latin typeface="Georgia"/>
                <a:cs typeface="Georgia"/>
              </a:rPr>
              <a:t>Public</a:t>
            </a:r>
            <a:r>
              <a:rPr sz="1400" spc="35" dirty="0">
                <a:latin typeface="Georgia"/>
                <a:cs typeface="Georgia"/>
              </a:rPr>
              <a:t> </a:t>
            </a:r>
            <a:r>
              <a:rPr sz="1400" spc="-55" dirty="0">
                <a:latin typeface="Georgia"/>
                <a:cs typeface="Georgia"/>
              </a:rPr>
              <a:t>accessibility.</a:t>
            </a:r>
            <a:endParaRPr sz="1400">
              <a:latin typeface="Georgia"/>
              <a:cs typeface="Georgia"/>
            </a:endParaRPr>
          </a:p>
          <a:p>
            <a:pPr marL="469265" indent="-228600">
              <a:lnSpc>
                <a:spcPct val="100000"/>
              </a:lnSpc>
              <a:spcBef>
                <a:spcPts val="110"/>
              </a:spcBef>
              <a:buFont typeface="Arial"/>
              <a:buChar char="•"/>
              <a:tabLst>
                <a:tab pos="469265" algn="l"/>
                <a:tab pos="469900" algn="l"/>
              </a:tabLst>
            </a:pPr>
            <a:r>
              <a:rPr sz="1400" spc="-60" dirty="0">
                <a:latin typeface="Georgia"/>
                <a:cs typeface="Georgia"/>
              </a:rPr>
              <a:t>Specify </a:t>
            </a:r>
            <a:r>
              <a:rPr sz="1400" spc="-90" dirty="0">
                <a:latin typeface="Georgia"/>
                <a:cs typeface="Georgia"/>
              </a:rPr>
              <a:t>an </a:t>
            </a:r>
            <a:r>
              <a:rPr sz="1400" spc="-40" dirty="0">
                <a:latin typeface="Georgia"/>
                <a:cs typeface="Georgia"/>
              </a:rPr>
              <a:t>Availability </a:t>
            </a:r>
            <a:r>
              <a:rPr sz="1400" spc="-50" dirty="0">
                <a:latin typeface="Georgia"/>
                <a:cs typeface="Georgia"/>
              </a:rPr>
              <a:t>Zone </a:t>
            </a:r>
            <a:r>
              <a:rPr sz="1400" spc="-75" dirty="0">
                <a:latin typeface="Georgia"/>
                <a:cs typeface="Georgia"/>
              </a:rPr>
              <a:t>from </a:t>
            </a:r>
            <a:r>
              <a:rPr sz="1400" spc="-60" dirty="0">
                <a:latin typeface="Georgia"/>
                <a:cs typeface="Georgia"/>
              </a:rPr>
              <a:t>the </a:t>
            </a:r>
            <a:r>
              <a:rPr sz="1400" spc="-70" dirty="0">
                <a:latin typeface="Georgia"/>
                <a:cs typeface="Georgia"/>
              </a:rPr>
              <a:t>drop-down</a:t>
            </a:r>
            <a:r>
              <a:rPr sz="1400" spc="-55" dirty="0">
                <a:latin typeface="Georgia"/>
                <a:cs typeface="Georgia"/>
              </a:rPr>
              <a:t> </a:t>
            </a:r>
            <a:r>
              <a:rPr sz="1400" spc="-40" dirty="0">
                <a:latin typeface="Georgia"/>
                <a:cs typeface="Georgia"/>
              </a:rPr>
              <a:t>list.</a:t>
            </a:r>
            <a:endParaRPr sz="1400">
              <a:latin typeface="Georgia"/>
              <a:cs typeface="Georgia"/>
            </a:endParaRPr>
          </a:p>
          <a:p>
            <a:pPr marL="469265" indent="-22860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469265" algn="l"/>
                <a:tab pos="469900" algn="l"/>
              </a:tabLst>
            </a:pPr>
            <a:r>
              <a:rPr sz="1400" spc="-60" dirty="0">
                <a:latin typeface="Georgia"/>
                <a:cs typeface="Georgia"/>
              </a:rPr>
              <a:t>Choose </a:t>
            </a:r>
            <a:r>
              <a:rPr sz="1400" spc="5" dirty="0">
                <a:latin typeface="Georgia"/>
                <a:cs typeface="Georgia"/>
              </a:rPr>
              <a:t>VPC </a:t>
            </a:r>
            <a:r>
              <a:rPr sz="1400" spc="-45" dirty="0">
                <a:latin typeface="Georgia"/>
                <a:cs typeface="Georgia"/>
              </a:rPr>
              <a:t>security </a:t>
            </a:r>
            <a:r>
              <a:rPr sz="1400" spc="-50" dirty="0">
                <a:latin typeface="Georgia"/>
                <a:cs typeface="Georgia"/>
              </a:rPr>
              <a:t>groups </a:t>
            </a:r>
            <a:r>
              <a:rPr sz="1400" spc="-80" dirty="0">
                <a:latin typeface="Georgia"/>
                <a:cs typeface="Georgia"/>
              </a:rPr>
              <a:t>from </a:t>
            </a:r>
            <a:r>
              <a:rPr sz="1400" spc="-60" dirty="0">
                <a:latin typeface="Georgia"/>
                <a:cs typeface="Georgia"/>
              </a:rPr>
              <a:t>the</a:t>
            </a:r>
            <a:r>
              <a:rPr sz="1400" spc="-15" dirty="0">
                <a:latin typeface="Georgia"/>
                <a:cs typeface="Georgia"/>
              </a:rPr>
              <a:t> </a:t>
            </a:r>
            <a:r>
              <a:rPr sz="1400" spc="-40" dirty="0">
                <a:latin typeface="Georgia"/>
                <a:cs typeface="Georgia"/>
              </a:rPr>
              <a:t>list.</a:t>
            </a:r>
            <a:endParaRPr sz="14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1344" y="1251000"/>
            <a:ext cx="6737350" cy="81569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low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1579</TotalTime>
  <Words>1129</Words>
  <Application>Microsoft Office PowerPoint</Application>
  <PresentationFormat>Custom</PresentationFormat>
  <Paragraphs>92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Calibri</vt:lpstr>
      <vt:lpstr>Constantia</vt:lpstr>
      <vt:lpstr>Georgia</vt:lpstr>
      <vt:lpstr>Wingdings 2</vt:lpstr>
      <vt:lpstr>Flow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Windows User</dc:creator>
  <cp:lastModifiedBy>Godwill Ngwanah</cp:lastModifiedBy>
  <cp:revision>58</cp:revision>
  <dcterms:created xsi:type="dcterms:W3CDTF">2020-04-25T17:54:55Z</dcterms:created>
  <dcterms:modified xsi:type="dcterms:W3CDTF">2023-09-09T21:25:41Z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2018-12-28T00:00:00Z</vt:filetime>
  </property>
  <property fmtid="{D5CDD505-2E9C-101B-9397-08002B2CF9AE}" pid="3" name="Creator">
    <vt:lpwstr>Microsoft® Word 2010</vt:lpwstr>
  </property>
  <property fmtid="{D5CDD505-2E9C-101B-9397-08002B2CF9AE}" pid="4" name="LastSaved">
    <vt:filetime>2020-04-25T00:00:00Z</vt:filetime>
  </property>
</Properties>
</file>